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9" r:id="rId4"/>
    <p:sldId id="266" r:id="rId5"/>
    <p:sldId id="263" r:id="rId6"/>
    <p:sldId id="273" r:id="rId7"/>
    <p:sldId id="275" r:id="rId8"/>
    <p:sldId id="272" r:id="rId9"/>
    <p:sldId id="276" r:id="rId10"/>
    <p:sldId id="279" r:id="rId11"/>
    <p:sldId id="267" r:id="rId12"/>
    <p:sldId id="268" r:id="rId13"/>
    <p:sldId id="270" r:id="rId14"/>
    <p:sldId id="269" r:id="rId15"/>
    <p:sldId id="271" r:id="rId16"/>
    <p:sldId id="261" r:id="rId17"/>
    <p:sldId id="278" r:id="rId18"/>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8000FF"/>
    <a:srgbClr val="00B5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63"/>
  </p:normalViewPr>
  <p:slideViewPr>
    <p:cSldViewPr snapToGrid="0" snapToObjects="1">
      <p:cViewPr varScale="1">
        <p:scale>
          <a:sx n="104" d="100"/>
          <a:sy n="104" d="100"/>
        </p:scale>
        <p:origin x="72" y="2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99B7DF-9191-4476-8C1F-7365CDEC9A63}" type="datetimeFigureOut">
              <a:rPr lang="nb-NO" smtClean="0"/>
              <a:t>21.08.2019</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45E67-3999-4962-81F8-6BB19586D42E}" type="slidenum">
              <a:rPr lang="nb-NO" smtClean="0"/>
              <a:t>‹#›</a:t>
            </a:fld>
            <a:endParaRPr lang="nb-NO"/>
          </a:p>
        </p:txBody>
      </p:sp>
    </p:spTree>
    <p:extLst>
      <p:ext uri="{BB962C8B-B14F-4D97-AF65-F5344CB8AC3E}">
        <p14:creationId xmlns:p14="http://schemas.microsoft.com/office/powerpoint/2010/main" val="3894170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73245E67-3999-4962-81F8-6BB19586D42E}" type="slidenum">
              <a:rPr lang="nb-NO" smtClean="0"/>
              <a:t>15</a:t>
            </a:fld>
            <a:endParaRPr lang="nb-NO"/>
          </a:p>
        </p:txBody>
      </p:sp>
    </p:spTree>
    <p:extLst>
      <p:ext uri="{BB962C8B-B14F-4D97-AF65-F5344CB8AC3E}">
        <p14:creationId xmlns:p14="http://schemas.microsoft.com/office/powerpoint/2010/main" val="942301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7DC9-748F-0041-AE11-E0FE4148809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b-NO"/>
          </a:p>
        </p:txBody>
      </p:sp>
      <p:sp>
        <p:nvSpPr>
          <p:cNvPr id="3" name="Subtitle 2">
            <a:extLst>
              <a:ext uri="{FF2B5EF4-FFF2-40B4-BE49-F238E27FC236}">
                <a16:creationId xmlns:a16="http://schemas.microsoft.com/office/drawing/2014/main" id="{B438B27D-2F63-B24E-B319-BDA0C6C9DB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b-NO"/>
          </a:p>
        </p:txBody>
      </p:sp>
      <p:sp>
        <p:nvSpPr>
          <p:cNvPr id="4" name="Date Placeholder 3">
            <a:extLst>
              <a:ext uri="{FF2B5EF4-FFF2-40B4-BE49-F238E27FC236}">
                <a16:creationId xmlns:a16="http://schemas.microsoft.com/office/drawing/2014/main" id="{BE722EBE-F377-164D-A3CE-5578DB88794D}"/>
              </a:ext>
            </a:extLst>
          </p:cNvPr>
          <p:cNvSpPr>
            <a:spLocks noGrp="1"/>
          </p:cNvSpPr>
          <p:nvPr>
            <p:ph type="dt" sz="half" idx="10"/>
          </p:nvPr>
        </p:nvSpPr>
        <p:spPr/>
        <p:txBody>
          <a:bodyPr/>
          <a:lstStyle/>
          <a:p>
            <a:fld id="{3ADCA5E4-9287-D844-B49A-D93941DEEF23}" type="datetimeFigureOut">
              <a:rPr lang="nb-NO" smtClean="0"/>
              <a:t>21.08.2019</a:t>
            </a:fld>
            <a:endParaRPr lang="nb-NO"/>
          </a:p>
        </p:txBody>
      </p:sp>
      <p:sp>
        <p:nvSpPr>
          <p:cNvPr id="5" name="Footer Placeholder 4">
            <a:extLst>
              <a:ext uri="{FF2B5EF4-FFF2-40B4-BE49-F238E27FC236}">
                <a16:creationId xmlns:a16="http://schemas.microsoft.com/office/drawing/2014/main" id="{06DAE268-386F-224E-856F-F6F104062E8E}"/>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2BD3C157-CD48-734E-AF87-8D0371F73000}"/>
              </a:ext>
            </a:extLst>
          </p:cNvPr>
          <p:cNvSpPr>
            <a:spLocks noGrp="1"/>
          </p:cNvSpPr>
          <p:nvPr>
            <p:ph type="sldNum" sz="quarter" idx="12"/>
          </p:nvPr>
        </p:nvSpPr>
        <p:spPr/>
        <p:txBody>
          <a:bodyPr/>
          <a:lstStyle/>
          <a:p>
            <a:fld id="{304CE221-D548-D049-B7BF-A969EAF5AE0A}" type="slidenum">
              <a:rPr lang="nb-NO" smtClean="0"/>
              <a:t>‹#›</a:t>
            </a:fld>
            <a:endParaRPr lang="nb-NO"/>
          </a:p>
        </p:txBody>
      </p:sp>
    </p:spTree>
    <p:extLst>
      <p:ext uri="{BB962C8B-B14F-4D97-AF65-F5344CB8AC3E}">
        <p14:creationId xmlns:p14="http://schemas.microsoft.com/office/powerpoint/2010/main" val="3061423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57CB-294F-2C40-888F-1ECA8E7D9661}"/>
              </a:ext>
            </a:extLst>
          </p:cNvPr>
          <p:cNvSpPr>
            <a:spLocks noGrp="1"/>
          </p:cNvSpPr>
          <p:nvPr>
            <p:ph type="title"/>
          </p:nvPr>
        </p:nvSpPr>
        <p:spPr/>
        <p:txBody>
          <a:bodyPr/>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2096210D-2E9E-EE40-A107-6CE547FA638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C20F1BC1-1A0E-854E-B7DB-58F5266F8C82}"/>
              </a:ext>
            </a:extLst>
          </p:cNvPr>
          <p:cNvSpPr>
            <a:spLocks noGrp="1"/>
          </p:cNvSpPr>
          <p:nvPr>
            <p:ph type="dt" sz="half" idx="10"/>
          </p:nvPr>
        </p:nvSpPr>
        <p:spPr/>
        <p:txBody>
          <a:bodyPr/>
          <a:lstStyle/>
          <a:p>
            <a:fld id="{3ADCA5E4-9287-D844-B49A-D93941DEEF23}" type="datetimeFigureOut">
              <a:rPr lang="nb-NO" smtClean="0"/>
              <a:t>21.08.2019</a:t>
            </a:fld>
            <a:endParaRPr lang="nb-NO"/>
          </a:p>
        </p:txBody>
      </p:sp>
      <p:sp>
        <p:nvSpPr>
          <p:cNvPr id="5" name="Footer Placeholder 4">
            <a:extLst>
              <a:ext uri="{FF2B5EF4-FFF2-40B4-BE49-F238E27FC236}">
                <a16:creationId xmlns:a16="http://schemas.microsoft.com/office/drawing/2014/main" id="{05272D73-6936-BD4B-9523-9445B3E5C778}"/>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D6EBCB56-8A23-0647-AF09-24A616CC671B}"/>
              </a:ext>
            </a:extLst>
          </p:cNvPr>
          <p:cNvSpPr>
            <a:spLocks noGrp="1"/>
          </p:cNvSpPr>
          <p:nvPr>
            <p:ph type="sldNum" sz="quarter" idx="12"/>
          </p:nvPr>
        </p:nvSpPr>
        <p:spPr/>
        <p:txBody>
          <a:bodyPr/>
          <a:lstStyle/>
          <a:p>
            <a:fld id="{304CE221-D548-D049-B7BF-A969EAF5AE0A}" type="slidenum">
              <a:rPr lang="nb-NO" smtClean="0"/>
              <a:t>‹#›</a:t>
            </a:fld>
            <a:endParaRPr lang="nb-NO"/>
          </a:p>
        </p:txBody>
      </p:sp>
    </p:spTree>
    <p:extLst>
      <p:ext uri="{BB962C8B-B14F-4D97-AF65-F5344CB8AC3E}">
        <p14:creationId xmlns:p14="http://schemas.microsoft.com/office/powerpoint/2010/main" val="3796089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CC508D-1339-F746-8BA6-B5B58A36977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b-NO"/>
          </a:p>
        </p:txBody>
      </p:sp>
      <p:sp>
        <p:nvSpPr>
          <p:cNvPr id="3" name="Vertical Text Placeholder 2">
            <a:extLst>
              <a:ext uri="{FF2B5EF4-FFF2-40B4-BE49-F238E27FC236}">
                <a16:creationId xmlns:a16="http://schemas.microsoft.com/office/drawing/2014/main" id="{CE6D5A0A-6BD0-E741-B4FD-68784A2543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02931BC7-0266-994C-B160-5A9B14522FF1}"/>
              </a:ext>
            </a:extLst>
          </p:cNvPr>
          <p:cNvSpPr>
            <a:spLocks noGrp="1"/>
          </p:cNvSpPr>
          <p:nvPr>
            <p:ph type="dt" sz="half" idx="10"/>
          </p:nvPr>
        </p:nvSpPr>
        <p:spPr/>
        <p:txBody>
          <a:bodyPr/>
          <a:lstStyle/>
          <a:p>
            <a:fld id="{3ADCA5E4-9287-D844-B49A-D93941DEEF23}" type="datetimeFigureOut">
              <a:rPr lang="nb-NO" smtClean="0"/>
              <a:t>21.08.2019</a:t>
            </a:fld>
            <a:endParaRPr lang="nb-NO"/>
          </a:p>
        </p:txBody>
      </p:sp>
      <p:sp>
        <p:nvSpPr>
          <p:cNvPr id="5" name="Footer Placeholder 4">
            <a:extLst>
              <a:ext uri="{FF2B5EF4-FFF2-40B4-BE49-F238E27FC236}">
                <a16:creationId xmlns:a16="http://schemas.microsoft.com/office/drawing/2014/main" id="{257A5415-F2C2-E84A-926D-F748015C3BB8}"/>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00689CA1-06E3-3E48-82B1-972FB521B096}"/>
              </a:ext>
            </a:extLst>
          </p:cNvPr>
          <p:cNvSpPr>
            <a:spLocks noGrp="1"/>
          </p:cNvSpPr>
          <p:nvPr>
            <p:ph type="sldNum" sz="quarter" idx="12"/>
          </p:nvPr>
        </p:nvSpPr>
        <p:spPr/>
        <p:txBody>
          <a:bodyPr/>
          <a:lstStyle/>
          <a:p>
            <a:fld id="{304CE221-D548-D049-B7BF-A969EAF5AE0A}" type="slidenum">
              <a:rPr lang="nb-NO" smtClean="0"/>
              <a:t>‹#›</a:t>
            </a:fld>
            <a:endParaRPr lang="nb-NO"/>
          </a:p>
        </p:txBody>
      </p:sp>
    </p:spTree>
    <p:extLst>
      <p:ext uri="{BB962C8B-B14F-4D97-AF65-F5344CB8AC3E}">
        <p14:creationId xmlns:p14="http://schemas.microsoft.com/office/powerpoint/2010/main" val="33898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D6D1-DAF0-6A40-B717-E648CE1F48B8}"/>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A2908D5E-94B5-F04F-BD5E-69114DAEACD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56A4807F-46ED-044E-9475-F5C39BE41C0A}"/>
              </a:ext>
            </a:extLst>
          </p:cNvPr>
          <p:cNvSpPr>
            <a:spLocks noGrp="1"/>
          </p:cNvSpPr>
          <p:nvPr>
            <p:ph type="dt" sz="half" idx="10"/>
          </p:nvPr>
        </p:nvSpPr>
        <p:spPr/>
        <p:txBody>
          <a:bodyPr/>
          <a:lstStyle/>
          <a:p>
            <a:fld id="{3ADCA5E4-9287-D844-B49A-D93941DEEF23}" type="datetimeFigureOut">
              <a:rPr lang="nb-NO" smtClean="0"/>
              <a:t>21.08.2019</a:t>
            </a:fld>
            <a:endParaRPr lang="nb-NO"/>
          </a:p>
        </p:txBody>
      </p:sp>
      <p:sp>
        <p:nvSpPr>
          <p:cNvPr id="5" name="Footer Placeholder 4">
            <a:extLst>
              <a:ext uri="{FF2B5EF4-FFF2-40B4-BE49-F238E27FC236}">
                <a16:creationId xmlns:a16="http://schemas.microsoft.com/office/drawing/2014/main" id="{37C8E0A2-CEF1-FF45-A492-B2BE3D6002C4}"/>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E8816517-A6DD-DD46-ABDC-879813D2337E}"/>
              </a:ext>
            </a:extLst>
          </p:cNvPr>
          <p:cNvSpPr>
            <a:spLocks noGrp="1"/>
          </p:cNvSpPr>
          <p:nvPr>
            <p:ph type="sldNum" sz="quarter" idx="12"/>
          </p:nvPr>
        </p:nvSpPr>
        <p:spPr/>
        <p:txBody>
          <a:bodyPr/>
          <a:lstStyle/>
          <a:p>
            <a:fld id="{304CE221-D548-D049-B7BF-A969EAF5AE0A}" type="slidenum">
              <a:rPr lang="nb-NO" smtClean="0"/>
              <a:t>‹#›</a:t>
            </a:fld>
            <a:endParaRPr lang="nb-NO"/>
          </a:p>
        </p:txBody>
      </p:sp>
    </p:spTree>
    <p:extLst>
      <p:ext uri="{BB962C8B-B14F-4D97-AF65-F5344CB8AC3E}">
        <p14:creationId xmlns:p14="http://schemas.microsoft.com/office/powerpoint/2010/main" val="1607359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A6C4-998F-2C47-A1BD-24D7AEBFF8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b-NO"/>
          </a:p>
        </p:txBody>
      </p:sp>
      <p:sp>
        <p:nvSpPr>
          <p:cNvPr id="3" name="Text Placeholder 2">
            <a:extLst>
              <a:ext uri="{FF2B5EF4-FFF2-40B4-BE49-F238E27FC236}">
                <a16:creationId xmlns:a16="http://schemas.microsoft.com/office/drawing/2014/main" id="{1B03B4E6-C17B-0C43-98B5-A584F7E081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BC4DC7B-E0CB-9E4A-9481-572A6839C365}"/>
              </a:ext>
            </a:extLst>
          </p:cNvPr>
          <p:cNvSpPr>
            <a:spLocks noGrp="1"/>
          </p:cNvSpPr>
          <p:nvPr>
            <p:ph type="dt" sz="half" idx="10"/>
          </p:nvPr>
        </p:nvSpPr>
        <p:spPr/>
        <p:txBody>
          <a:bodyPr/>
          <a:lstStyle/>
          <a:p>
            <a:fld id="{3ADCA5E4-9287-D844-B49A-D93941DEEF23}" type="datetimeFigureOut">
              <a:rPr lang="nb-NO" smtClean="0"/>
              <a:t>21.08.2019</a:t>
            </a:fld>
            <a:endParaRPr lang="nb-NO"/>
          </a:p>
        </p:txBody>
      </p:sp>
      <p:sp>
        <p:nvSpPr>
          <p:cNvPr id="5" name="Footer Placeholder 4">
            <a:extLst>
              <a:ext uri="{FF2B5EF4-FFF2-40B4-BE49-F238E27FC236}">
                <a16:creationId xmlns:a16="http://schemas.microsoft.com/office/drawing/2014/main" id="{06E10B13-883B-0743-A79D-862491399528}"/>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1E503C50-A865-2A44-897B-ABDBD54D7B55}"/>
              </a:ext>
            </a:extLst>
          </p:cNvPr>
          <p:cNvSpPr>
            <a:spLocks noGrp="1"/>
          </p:cNvSpPr>
          <p:nvPr>
            <p:ph type="sldNum" sz="quarter" idx="12"/>
          </p:nvPr>
        </p:nvSpPr>
        <p:spPr/>
        <p:txBody>
          <a:bodyPr/>
          <a:lstStyle/>
          <a:p>
            <a:fld id="{304CE221-D548-D049-B7BF-A969EAF5AE0A}" type="slidenum">
              <a:rPr lang="nb-NO" smtClean="0"/>
              <a:t>‹#›</a:t>
            </a:fld>
            <a:endParaRPr lang="nb-NO"/>
          </a:p>
        </p:txBody>
      </p:sp>
    </p:spTree>
    <p:extLst>
      <p:ext uri="{BB962C8B-B14F-4D97-AF65-F5344CB8AC3E}">
        <p14:creationId xmlns:p14="http://schemas.microsoft.com/office/powerpoint/2010/main" val="2119024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D8FBB-CBB3-2B41-996E-F487423E41AD}"/>
              </a:ext>
            </a:extLst>
          </p:cNvPr>
          <p:cNvSpPr>
            <a:spLocks noGrp="1"/>
          </p:cNvSpPr>
          <p:nvPr>
            <p:ph type="title"/>
          </p:nvPr>
        </p:nvSpPr>
        <p:spPr/>
        <p:txBody>
          <a:bodyPr/>
          <a:lstStyle/>
          <a:p>
            <a:r>
              <a:rPr lang="en-GB"/>
              <a:t>Click to edit Master title style</a:t>
            </a:r>
            <a:endParaRPr lang="nb-NO"/>
          </a:p>
        </p:txBody>
      </p:sp>
      <p:sp>
        <p:nvSpPr>
          <p:cNvPr id="3" name="Content Placeholder 2">
            <a:extLst>
              <a:ext uri="{FF2B5EF4-FFF2-40B4-BE49-F238E27FC236}">
                <a16:creationId xmlns:a16="http://schemas.microsoft.com/office/drawing/2014/main" id="{97D24226-1942-4B44-8420-F0B42DB2DB2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Content Placeholder 3">
            <a:extLst>
              <a:ext uri="{FF2B5EF4-FFF2-40B4-BE49-F238E27FC236}">
                <a16:creationId xmlns:a16="http://schemas.microsoft.com/office/drawing/2014/main" id="{75D910D1-6EF2-1445-AE2C-E846DC9C24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Date Placeholder 4">
            <a:extLst>
              <a:ext uri="{FF2B5EF4-FFF2-40B4-BE49-F238E27FC236}">
                <a16:creationId xmlns:a16="http://schemas.microsoft.com/office/drawing/2014/main" id="{B5F53275-A122-1249-BEA8-FDD1DBC951E7}"/>
              </a:ext>
            </a:extLst>
          </p:cNvPr>
          <p:cNvSpPr>
            <a:spLocks noGrp="1"/>
          </p:cNvSpPr>
          <p:nvPr>
            <p:ph type="dt" sz="half" idx="10"/>
          </p:nvPr>
        </p:nvSpPr>
        <p:spPr/>
        <p:txBody>
          <a:bodyPr/>
          <a:lstStyle/>
          <a:p>
            <a:fld id="{3ADCA5E4-9287-D844-B49A-D93941DEEF23}" type="datetimeFigureOut">
              <a:rPr lang="nb-NO" smtClean="0"/>
              <a:t>21.08.2019</a:t>
            </a:fld>
            <a:endParaRPr lang="nb-NO"/>
          </a:p>
        </p:txBody>
      </p:sp>
      <p:sp>
        <p:nvSpPr>
          <p:cNvPr id="6" name="Footer Placeholder 5">
            <a:extLst>
              <a:ext uri="{FF2B5EF4-FFF2-40B4-BE49-F238E27FC236}">
                <a16:creationId xmlns:a16="http://schemas.microsoft.com/office/drawing/2014/main" id="{5D525A12-29F5-004E-AC1E-A3EA5765EB6C}"/>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9E24E7FC-B4DB-F743-A1B1-80A4030FBF3E}"/>
              </a:ext>
            </a:extLst>
          </p:cNvPr>
          <p:cNvSpPr>
            <a:spLocks noGrp="1"/>
          </p:cNvSpPr>
          <p:nvPr>
            <p:ph type="sldNum" sz="quarter" idx="12"/>
          </p:nvPr>
        </p:nvSpPr>
        <p:spPr/>
        <p:txBody>
          <a:bodyPr/>
          <a:lstStyle/>
          <a:p>
            <a:fld id="{304CE221-D548-D049-B7BF-A969EAF5AE0A}" type="slidenum">
              <a:rPr lang="nb-NO" smtClean="0"/>
              <a:t>‹#›</a:t>
            </a:fld>
            <a:endParaRPr lang="nb-NO"/>
          </a:p>
        </p:txBody>
      </p:sp>
    </p:spTree>
    <p:extLst>
      <p:ext uri="{BB962C8B-B14F-4D97-AF65-F5344CB8AC3E}">
        <p14:creationId xmlns:p14="http://schemas.microsoft.com/office/powerpoint/2010/main" val="2485355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43C5-8AE6-764D-ADC7-F5B474E5C9D3}"/>
              </a:ext>
            </a:extLst>
          </p:cNvPr>
          <p:cNvSpPr>
            <a:spLocks noGrp="1"/>
          </p:cNvSpPr>
          <p:nvPr>
            <p:ph type="title"/>
          </p:nvPr>
        </p:nvSpPr>
        <p:spPr>
          <a:xfrm>
            <a:off x="839788" y="365125"/>
            <a:ext cx="10515600" cy="1325563"/>
          </a:xfrm>
        </p:spPr>
        <p:txBody>
          <a:bodyPr/>
          <a:lstStyle/>
          <a:p>
            <a:r>
              <a:rPr lang="en-GB"/>
              <a:t>Click to edit Master title style</a:t>
            </a:r>
            <a:endParaRPr lang="nb-NO"/>
          </a:p>
        </p:txBody>
      </p:sp>
      <p:sp>
        <p:nvSpPr>
          <p:cNvPr id="3" name="Text Placeholder 2">
            <a:extLst>
              <a:ext uri="{FF2B5EF4-FFF2-40B4-BE49-F238E27FC236}">
                <a16:creationId xmlns:a16="http://schemas.microsoft.com/office/drawing/2014/main" id="{1CD24399-5D31-0145-B0EB-0F9E7F91CF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561B39B-911C-C44F-A700-8CC83D02C16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5" name="Text Placeholder 4">
            <a:extLst>
              <a:ext uri="{FF2B5EF4-FFF2-40B4-BE49-F238E27FC236}">
                <a16:creationId xmlns:a16="http://schemas.microsoft.com/office/drawing/2014/main" id="{D233E588-1430-C74D-B5C1-7C5B733BBF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62264D-5FB4-0A44-AB47-18B857A83E8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7" name="Date Placeholder 6">
            <a:extLst>
              <a:ext uri="{FF2B5EF4-FFF2-40B4-BE49-F238E27FC236}">
                <a16:creationId xmlns:a16="http://schemas.microsoft.com/office/drawing/2014/main" id="{7541EBD2-697D-484E-A549-B20299B7A6C5}"/>
              </a:ext>
            </a:extLst>
          </p:cNvPr>
          <p:cNvSpPr>
            <a:spLocks noGrp="1"/>
          </p:cNvSpPr>
          <p:nvPr>
            <p:ph type="dt" sz="half" idx="10"/>
          </p:nvPr>
        </p:nvSpPr>
        <p:spPr/>
        <p:txBody>
          <a:bodyPr/>
          <a:lstStyle/>
          <a:p>
            <a:fld id="{3ADCA5E4-9287-D844-B49A-D93941DEEF23}" type="datetimeFigureOut">
              <a:rPr lang="nb-NO" smtClean="0"/>
              <a:t>21.08.2019</a:t>
            </a:fld>
            <a:endParaRPr lang="nb-NO"/>
          </a:p>
        </p:txBody>
      </p:sp>
      <p:sp>
        <p:nvSpPr>
          <p:cNvPr id="8" name="Footer Placeholder 7">
            <a:extLst>
              <a:ext uri="{FF2B5EF4-FFF2-40B4-BE49-F238E27FC236}">
                <a16:creationId xmlns:a16="http://schemas.microsoft.com/office/drawing/2014/main" id="{98D8AB2B-9CAA-9F4C-928A-98893963192E}"/>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908514D3-4FC3-F742-BAAD-50AD93092054}"/>
              </a:ext>
            </a:extLst>
          </p:cNvPr>
          <p:cNvSpPr>
            <a:spLocks noGrp="1"/>
          </p:cNvSpPr>
          <p:nvPr>
            <p:ph type="sldNum" sz="quarter" idx="12"/>
          </p:nvPr>
        </p:nvSpPr>
        <p:spPr/>
        <p:txBody>
          <a:bodyPr/>
          <a:lstStyle/>
          <a:p>
            <a:fld id="{304CE221-D548-D049-B7BF-A969EAF5AE0A}" type="slidenum">
              <a:rPr lang="nb-NO" smtClean="0"/>
              <a:t>‹#›</a:t>
            </a:fld>
            <a:endParaRPr lang="nb-NO"/>
          </a:p>
        </p:txBody>
      </p:sp>
    </p:spTree>
    <p:extLst>
      <p:ext uri="{BB962C8B-B14F-4D97-AF65-F5344CB8AC3E}">
        <p14:creationId xmlns:p14="http://schemas.microsoft.com/office/powerpoint/2010/main" val="405078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0C4F5-C98F-0447-93A8-E6BB711E39A4}"/>
              </a:ext>
            </a:extLst>
          </p:cNvPr>
          <p:cNvSpPr>
            <a:spLocks noGrp="1"/>
          </p:cNvSpPr>
          <p:nvPr>
            <p:ph type="title"/>
          </p:nvPr>
        </p:nvSpPr>
        <p:spPr/>
        <p:txBody>
          <a:bodyPr/>
          <a:lstStyle/>
          <a:p>
            <a:r>
              <a:rPr lang="en-GB"/>
              <a:t>Click to edit Master title style</a:t>
            </a:r>
            <a:endParaRPr lang="nb-NO"/>
          </a:p>
        </p:txBody>
      </p:sp>
      <p:sp>
        <p:nvSpPr>
          <p:cNvPr id="3" name="Date Placeholder 2">
            <a:extLst>
              <a:ext uri="{FF2B5EF4-FFF2-40B4-BE49-F238E27FC236}">
                <a16:creationId xmlns:a16="http://schemas.microsoft.com/office/drawing/2014/main" id="{893AB3EF-F3C4-EA44-AB50-3D5E542C563C}"/>
              </a:ext>
            </a:extLst>
          </p:cNvPr>
          <p:cNvSpPr>
            <a:spLocks noGrp="1"/>
          </p:cNvSpPr>
          <p:nvPr>
            <p:ph type="dt" sz="half" idx="10"/>
          </p:nvPr>
        </p:nvSpPr>
        <p:spPr/>
        <p:txBody>
          <a:bodyPr/>
          <a:lstStyle/>
          <a:p>
            <a:fld id="{3ADCA5E4-9287-D844-B49A-D93941DEEF23}" type="datetimeFigureOut">
              <a:rPr lang="nb-NO" smtClean="0"/>
              <a:t>21.08.2019</a:t>
            </a:fld>
            <a:endParaRPr lang="nb-NO"/>
          </a:p>
        </p:txBody>
      </p:sp>
      <p:sp>
        <p:nvSpPr>
          <p:cNvPr id="4" name="Footer Placeholder 3">
            <a:extLst>
              <a:ext uri="{FF2B5EF4-FFF2-40B4-BE49-F238E27FC236}">
                <a16:creationId xmlns:a16="http://schemas.microsoft.com/office/drawing/2014/main" id="{2D54491C-0CDD-EA4C-9626-CF9C49F3ADFE}"/>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555FBBFC-6873-474A-BC91-E215CE1199FC}"/>
              </a:ext>
            </a:extLst>
          </p:cNvPr>
          <p:cNvSpPr>
            <a:spLocks noGrp="1"/>
          </p:cNvSpPr>
          <p:nvPr>
            <p:ph type="sldNum" sz="quarter" idx="12"/>
          </p:nvPr>
        </p:nvSpPr>
        <p:spPr/>
        <p:txBody>
          <a:bodyPr/>
          <a:lstStyle/>
          <a:p>
            <a:fld id="{304CE221-D548-D049-B7BF-A969EAF5AE0A}" type="slidenum">
              <a:rPr lang="nb-NO" smtClean="0"/>
              <a:t>‹#›</a:t>
            </a:fld>
            <a:endParaRPr lang="nb-NO"/>
          </a:p>
        </p:txBody>
      </p:sp>
    </p:spTree>
    <p:extLst>
      <p:ext uri="{BB962C8B-B14F-4D97-AF65-F5344CB8AC3E}">
        <p14:creationId xmlns:p14="http://schemas.microsoft.com/office/powerpoint/2010/main" val="811786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8FA1D6-CE97-AB42-92E0-D7E0ACF5FFDC}"/>
              </a:ext>
            </a:extLst>
          </p:cNvPr>
          <p:cNvSpPr>
            <a:spLocks noGrp="1"/>
          </p:cNvSpPr>
          <p:nvPr>
            <p:ph type="dt" sz="half" idx="10"/>
          </p:nvPr>
        </p:nvSpPr>
        <p:spPr/>
        <p:txBody>
          <a:bodyPr/>
          <a:lstStyle/>
          <a:p>
            <a:fld id="{3ADCA5E4-9287-D844-B49A-D93941DEEF23}" type="datetimeFigureOut">
              <a:rPr lang="nb-NO" smtClean="0"/>
              <a:t>21.08.2019</a:t>
            </a:fld>
            <a:endParaRPr lang="nb-NO"/>
          </a:p>
        </p:txBody>
      </p:sp>
      <p:sp>
        <p:nvSpPr>
          <p:cNvPr id="3" name="Footer Placeholder 2">
            <a:extLst>
              <a:ext uri="{FF2B5EF4-FFF2-40B4-BE49-F238E27FC236}">
                <a16:creationId xmlns:a16="http://schemas.microsoft.com/office/drawing/2014/main" id="{EEEC7EB5-3A79-3443-B7F1-AD8D956B64A2}"/>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EFB8CCB1-815C-9742-8AC9-0C46C0397263}"/>
              </a:ext>
            </a:extLst>
          </p:cNvPr>
          <p:cNvSpPr>
            <a:spLocks noGrp="1"/>
          </p:cNvSpPr>
          <p:nvPr>
            <p:ph type="sldNum" sz="quarter" idx="12"/>
          </p:nvPr>
        </p:nvSpPr>
        <p:spPr/>
        <p:txBody>
          <a:bodyPr/>
          <a:lstStyle/>
          <a:p>
            <a:fld id="{304CE221-D548-D049-B7BF-A969EAF5AE0A}" type="slidenum">
              <a:rPr lang="nb-NO" smtClean="0"/>
              <a:t>‹#›</a:t>
            </a:fld>
            <a:endParaRPr lang="nb-NO"/>
          </a:p>
        </p:txBody>
      </p:sp>
    </p:spTree>
    <p:extLst>
      <p:ext uri="{BB962C8B-B14F-4D97-AF65-F5344CB8AC3E}">
        <p14:creationId xmlns:p14="http://schemas.microsoft.com/office/powerpoint/2010/main" val="3011485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9532-A4F0-5641-AE08-498960FEA02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Content Placeholder 2">
            <a:extLst>
              <a:ext uri="{FF2B5EF4-FFF2-40B4-BE49-F238E27FC236}">
                <a16:creationId xmlns:a16="http://schemas.microsoft.com/office/drawing/2014/main" id="{AA1C4888-BB8A-B64F-913F-F42FAAD8F4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Text Placeholder 3">
            <a:extLst>
              <a:ext uri="{FF2B5EF4-FFF2-40B4-BE49-F238E27FC236}">
                <a16:creationId xmlns:a16="http://schemas.microsoft.com/office/drawing/2014/main" id="{18E63D4D-96A2-8444-8FA1-6D34EF436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DEA178-4875-C842-A290-37EA8E83C603}"/>
              </a:ext>
            </a:extLst>
          </p:cNvPr>
          <p:cNvSpPr>
            <a:spLocks noGrp="1"/>
          </p:cNvSpPr>
          <p:nvPr>
            <p:ph type="dt" sz="half" idx="10"/>
          </p:nvPr>
        </p:nvSpPr>
        <p:spPr/>
        <p:txBody>
          <a:bodyPr/>
          <a:lstStyle/>
          <a:p>
            <a:fld id="{3ADCA5E4-9287-D844-B49A-D93941DEEF23}" type="datetimeFigureOut">
              <a:rPr lang="nb-NO" smtClean="0"/>
              <a:t>21.08.2019</a:t>
            </a:fld>
            <a:endParaRPr lang="nb-NO"/>
          </a:p>
        </p:txBody>
      </p:sp>
      <p:sp>
        <p:nvSpPr>
          <p:cNvPr id="6" name="Footer Placeholder 5">
            <a:extLst>
              <a:ext uri="{FF2B5EF4-FFF2-40B4-BE49-F238E27FC236}">
                <a16:creationId xmlns:a16="http://schemas.microsoft.com/office/drawing/2014/main" id="{03CCCEBE-D8E1-3B40-A73C-2D6EA6D87608}"/>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E9B5026B-400C-6F41-82E0-9E2C71AAE172}"/>
              </a:ext>
            </a:extLst>
          </p:cNvPr>
          <p:cNvSpPr>
            <a:spLocks noGrp="1"/>
          </p:cNvSpPr>
          <p:nvPr>
            <p:ph type="sldNum" sz="quarter" idx="12"/>
          </p:nvPr>
        </p:nvSpPr>
        <p:spPr/>
        <p:txBody>
          <a:bodyPr/>
          <a:lstStyle/>
          <a:p>
            <a:fld id="{304CE221-D548-D049-B7BF-A969EAF5AE0A}" type="slidenum">
              <a:rPr lang="nb-NO" smtClean="0"/>
              <a:t>‹#›</a:t>
            </a:fld>
            <a:endParaRPr lang="nb-NO"/>
          </a:p>
        </p:txBody>
      </p:sp>
    </p:spTree>
    <p:extLst>
      <p:ext uri="{BB962C8B-B14F-4D97-AF65-F5344CB8AC3E}">
        <p14:creationId xmlns:p14="http://schemas.microsoft.com/office/powerpoint/2010/main" val="197829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A2A1-001B-BE4C-843F-934B99A4D0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b-NO"/>
          </a:p>
        </p:txBody>
      </p:sp>
      <p:sp>
        <p:nvSpPr>
          <p:cNvPr id="3" name="Picture Placeholder 2">
            <a:extLst>
              <a:ext uri="{FF2B5EF4-FFF2-40B4-BE49-F238E27FC236}">
                <a16:creationId xmlns:a16="http://schemas.microsoft.com/office/drawing/2014/main" id="{83FA2A33-31E4-BD44-A8C4-7C4FDED32C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F97E3D8D-FD4F-C148-9F43-2B4E1499F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90DA35-A289-6D41-8B82-F3C31D1BC176}"/>
              </a:ext>
            </a:extLst>
          </p:cNvPr>
          <p:cNvSpPr>
            <a:spLocks noGrp="1"/>
          </p:cNvSpPr>
          <p:nvPr>
            <p:ph type="dt" sz="half" idx="10"/>
          </p:nvPr>
        </p:nvSpPr>
        <p:spPr/>
        <p:txBody>
          <a:bodyPr/>
          <a:lstStyle/>
          <a:p>
            <a:fld id="{3ADCA5E4-9287-D844-B49A-D93941DEEF23}" type="datetimeFigureOut">
              <a:rPr lang="nb-NO" smtClean="0"/>
              <a:t>21.08.2019</a:t>
            </a:fld>
            <a:endParaRPr lang="nb-NO"/>
          </a:p>
        </p:txBody>
      </p:sp>
      <p:sp>
        <p:nvSpPr>
          <p:cNvPr id="6" name="Footer Placeholder 5">
            <a:extLst>
              <a:ext uri="{FF2B5EF4-FFF2-40B4-BE49-F238E27FC236}">
                <a16:creationId xmlns:a16="http://schemas.microsoft.com/office/drawing/2014/main" id="{980F95CC-D7CD-3F44-AB15-BA026AD120BD}"/>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D5DBD39D-B8A6-3944-9AEA-20D1CA0F1A0F}"/>
              </a:ext>
            </a:extLst>
          </p:cNvPr>
          <p:cNvSpPr>
            <a:spLocks noGrp="1"/>
          </p:cNvSpPr>
          <p:nvPr>
            <p:ph type="sldNum" sz="quarter" idx="12"/>
          </p:nvPr>
        </p:nvSpPr>
        <p:spPr/>
        <p:txBody>
          <a:bodyPr/>
          <a:lstStyle/>
          <a:p>
            <a:fld id="{304CE221-D548-D049-B7BF-A969EAF5AE0A}" type="slidenum">
              <a:rPr lang="nb-NO" smtClean="0"/>
              <a:t>‹#›</a:t>
            </a:fld>
            <a:endParaRPr lang="nb-NO"/>
          </a:p>
        </p:txBody>
      </p:sp>
    </p:spTree>
    <p:extLst>
      <p:ext uri="{BB962C8B-B14F-4D97-AF65-F5344CB8AC3E}">
        <p14:creationId xmlns:p14="http://schemas.microsoft.com/office/powerpoint/2010/main" val="2154173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D0CCE-D6C7-2943-A080-A62A81950F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b-NO"/>
          </a:p>
        </p:txBody>
      </p:sp>
      <p:sp>
        <p:nvSpPr>
          <p:cNvPr id="3" name="Text Placeholder 2">
            <a:extLst>
              <a:ext uri="{FF2B5EF4-FFF2-40B4-BE49-F238E27FC236}">
                <a16:creationId xmlns:a16="http://schemas.microsoft.com/office/drawing/2014/main" id="{DEF8ED99-C0DD-4B44-9038-C80AAC8DE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a:p>
        </p:txBody>
      </p:sp>
      <p:sp>
        <p:nvSpPr>
          <p:cNvPr id="4" name="Date Placeholder 3">
            <a:extLst>
              <a:ext uri="{FF2B5EF4-FFF2-40B4-BE49-F238E27FC236}">
                <a16:creationId xmlns:a16="http://schemas.microsoft.com/office/drawing/2014/main" id="{8EC8DA21-E3EA-DA46-B9A0-9032189E9F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DCA5E4-9287-D844-B49A-D93941DEEF23}" type="datetimeFigureOut">
              <a:rPr lang="nb-NO" smtClean="0"/>
              <a:t>21.08.2019</a:t>
            </a:fld>
            <a:endParaRPr lang="nb-NO"/>
          </a:p>
        </p:txBody>
      </p:sp>
      <p:sp>
        <p:nvSpPr>
          <p:cNvPr id="5" name="Footer Placeholder 4">
            <a:extLst>
              <a:ext uri="{FF2B5EF4-FFF2-40B4-BE49-F238E27FC236}">
                <a16:creationId xmlns:a16="http://schemas.microsoft.com/office/drawing/2014/main" id="{7703F39B-444C-E045-A34A-C511C18C90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8ACFACE4-AC82-F04F-97A5-8424D32527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CE221-D548-D049-B7BF-A969EAF5AE0A}" type="slidenum">
              <a:rPr lang="nb-NO" smtClean="0"/>
              <a:t>‹#›</a:t>
            </a:fld>
            <a:endParaRPr lang="nb-NO"/>
          </a:p>
        </p:txBody>
      </p:sp>
    </p:spTree>
    <p:extLst>
      <p:ext uri="{BB962C8B-B14F-4D97-AF65-F5344CB8AC3E}">
        <p14:creationId xmlns:p14="http://schemas.microsoft.com/office/powerpoint/2010/main" val="1996481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github.com/enraarne/Coursera_Capston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foursquare.com/" TargetMode="External"/><Relationship Id="rId5" Type="http://schemas.openxmlformats.org/officeDocument/2006/relationships/hyperlink" Target="https://geopy.readthedocs.io/en/stable/"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D726B9-E180-A44A-9B17-C3AD0A99D667}"/>
              </a:ext>
            </a:extLst>
          </p:cNvPr>
          <p:cNvSpPr>
            <a:spLocks noGrp="1"/>
          </p:cNvSpPr>
          <p:nvPr>
            <p:ph type="ctrTitle"/>
          </p:nvPr>
        </p:nvSpPr>
        <p:spPr>
          <a:xfrm>
            <a:off x="674237" y="914400"/>
            <a:ext cx="3657600" cy="2887579"/>
          </a:xfrm>
        </p:spPr>
        <p:txBody>
          <a:bodyPr vert="horz" lIns="91440" tIns="45720" rIns="91440" bIns="45720" rtlCol="0">
            <a:normAutofit/>
          </a:bodyPr>
          <a:lstStyle/>
          <a:p>
            <a:r>
              <a:rPr lang="en-US" sz="3000" b="1">
                <a:solidFill>
                  <a:srgbClr val="FFFFFF"/>
                </a:solidFill>
              </a:rPr>
              <a:t>An Analysis of the Culinary </a:t>
            </a:r>
            <a:br>
              <a:rPr lang="en-US" sz="3000" b="1">
                <a:solidFill>
                  <a:srgbClr val="FFFFFF"/>
                </a:solidFill>
              </a:rPr>
            </a:br>
            <a:r>
              <a:rPr lang="en-US" sz="3000" b="1">
                <a:solidFill>
                  <a:srgbClr val="FFFFFF"/>
                </a:solidFill>
              </a:rPr>
              <a:t> Scene in Oslo, Norway – using K-Means, Foursquare and GeoPy</a:t>
            </a:r>
            <a:br>
              <a:rPr lang="en-US" sz="3000" b="1">
                <a:solidFill>
                  <a:srgbClr val="FFFFFF"/>
                </a:solidFill>
              </a:rPr>
            </a:br>
            <a:endParaRPr lang="en-US" sz="3000" b="1">
              <a:solidFill>
                <a:srgbClr val="FFFFFF"/>
              </a:solidFill>
            </a:endParaRPr>
          </a:p>
        </p:txBody>
      </p:sp>
      <p:sp>
        <p:nvSpPr>
          <p:cNvPr id="3" name="Subtitle 2">
            <a:extLst>
              <a:ext uri="{FF2B5EF4-FFF2-40B4-BE49-F238E27FC236}">
                <a16:creationId xmlns:a16="http://schemas.microsoft.com/office/drawing/2014/main" id="{71139DAA-164E-594F-B55C-F5D6BC1E154B}"/>
              </a:ext>
            </a:extLst>
          </p:cNvPr>
          <p:cNvSpPr>
            <a:spLocks noGrp="1"/>
          </p:cNvSpPr>
          <p:nvPr>
            <p:ph type="subTitle" idx="1"/>
          </p:nvPr>
        </p:nvSpPr>
        <p:spPr>
          <a:xfrm>
            <a:off x="674237" y="4170501"/>
            <a:ext cx="3657600" cy="1525597"/>
          </a:xfrm>
        </p:spPr>
        <p:txBody>
          <a:bodyPr vert="horz" lIns="91440" tIns="45720" rIns="91440" bIns="45720" rtlCol="0">
            <a:normAutofit/>
          </a:bodyPr>
          <a:lstStyle/>
          <a:p>
            <a:r>
              <a:rPr lang="en-US" sz="1100" b="1">
                <a:solidFill>
                  <a:srgbClr val="FFFFFF"/>
                </a:solidFill>
              </a:rPr>
              <a:t>Assignment for the 'Data Analytics using Python'-course at UC San Diego Extension</a:t>
            </a:r>
          </a:p>
          <a:p>
            <a:r>
              <a:rPr lang="en-US" sz="1100" b="1">
                <a:solidFill>
                  <a:srgbClr val="FFFFFF"/>
                </a:solidFill>
              </a:rPr>
              <a:t>by Arne Martin Fevolden </a:t>
            </a:r>
          </a:p>
          <a:p>
            <a:endParaRPr lang="en-US" sz="1100" b="1">
              <a:solidFill>
                <a:srgbClr val="FFFFFF"/>
              </a:solidFill>
            </a:endParaRPr>
          </a:p>
          <a:p>
            <a:r>
              <a:rPr lang="en-US" sz="1100" b="1">
                <a:solidFill>
                  <a:srgbClr val="FFFFFF"/>
                </a:solidFill>
              </a:rPr>
              <a:t>Course instructor: Michael Galarnyk</a:t>
            </a:r>
          </a:p>
          <a:p>
            <a:r>
              <a:rPr lang="en-US" sz="1100" b="1">
                <a:solidFill>
                  <a:srgbClr val="FFFFFF"/>
                </a:solidFill>
              </a:rPr>
              <a:t>Summer Semester, 2019</a:t>
            </a:r>
          </a:p>
          <a:p>
            <a:pPr indent="-228600">
              <a:buFont typeface="Arial" panose="020B0604020202020204" pitchFamily="34" charset="0"/>
              <a:buChar char="•"/>
            </a:pPr>
            <a:endParaRPr lang="en-US" sz="1100">
              <a:solidFill>
                <a:srgbClr val="FFFFFF"/>
              </a:solidFill>
            </a:endParaRPr>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map&#10;&#10;Description automatically generated">
            <a:extLst>
              <a:ext uri="{FF2B5EF4-FFF2-40B4-BE49-F238E27FC236}">
                <a16:creationId xmlns:a16="http://schemas.microsoft.com/office/drawing/2014/main" id="{4D7065EE-24B5-C049-88F1-5ADB8A53EDE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53822" y="1589796"/>
            <a:ext cx="6553545" cy="3686349"/>
          </a:xfrm>
          <a:prstGeom prst="rect">
            <a:avLst/>
          </a:prstGeom>
        </p:spPr>
      </p:pic>
    </p:spTree>
    <p:extLst>
      <p:ext uri="{BB962C8B-B14F-4D97-AF65-F5344CB8AC3E}">
        <p14:creationId xmlns:p14="http://schemas.microsoft.com/office/powerpoint/2010/main" val="1242453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8796FB3-BF03-4B32-B66E-35541BD9653E}"/>
              </a:ext>
            </a:extLst>
          </p:cNvPr>
          <p:cNvSpPr>
            <a:spLocks noGrp="1"/>
          </p:cNvSpPr>
          <p:nvPr>
            <p:ph type="title"/>
          </p:nvPr>
        </p:nvSpPr>
        <p:spPr>
          <a:xfrm>
            <a:off x="640079" y="2053641"/>
            <a:ext cx="3669161" cy="2760098"/>
          </a:xfrm>
        </p:spPr>
        <p:txBody>
          <a:bodyPr>
            <a:normAutofit/>
          </a:bodyPr>
          <a:lstStyle/>
          <a:p>
            <a:r>
              <a:rPr lang="nb-NO">
                <a:solidFill>
                  <a:srgbClr val="FFFFFF"/>
                </a:solidFill>
              </a:rPr>
              <a:t>Methods - </a:t>
            </a:r>
            <a:r>
              <a:rPr lang="en-US">
                <a:solidFill>
                  <a:srgbClr val="FFFFFF"/>
                </a:solidFill>
              </a:rPr>
              <a:t>Demand</a:t>
            </a:r>
          </a:p>
        </p:txBody>
      </p:sp>
      <p:sp>
        <p:nvSpPr>
          <p:cNvPr id="3" name="Content Placeholder 2">
            <a:extLst>
              <a:ext uri="{FF2B5EF4-FFF2-40B4-BE49-F238E27FC236}">
                <a16:creationId xmlns:a16="http://schemas.microsoft.com/office/drawing/2014/main" id="{DCE04C60-E5F6-456B-99EA-97D963F59107}"/>
              </a:ext>
            </a:extLst>
          </p:cNvPr>
          <p:cNvSpPr>
            <a:spLocks noGrp="1"/>
          </p:cNvSpPr>
          <p:nvPr>
            <p:ph idx="1"/>
          </p:nvPr>
        </p:nvSpPr>
        <p:spPr>
          <a:xfrm>
            <a:off x="6090574" y="801866"/>
            <a:ext cx="5306084" cy="5230634"/>
          </a:xfrm>
        </p:spPr>
        <p:txBody>
          <a:bodyPr anchor="ctr">
            <a:normAutofit lnSpcReduction="10000"/>
          </a:bodyPr>
          <a:lstStyle/>
          <a:p>
            <a:pPr marL="0" indent="0">
              <a:buNone/>
            </a:pPr>
            <a:r>
              <a:rPr lang="en-US" sz="2200" dirty="0">
                <a:solidFill>
                  <a:srgbClr val="000000"/>
                </a:solidFill>
              </a:rPr>
              <a:t>Demand will be measured as the degree of resemblance to </a:t>
            </a:r>
            <a:r>
              <a:rPr lang="en-US" sz="2200" dirty="0" err="1">
                <a:solidFill>
                  <a:srgbClr val="000000"/>
                </a:solidFill>
              </a:rPr>
              <a:t>Ullevål</a:t>
            </a:r>
            <a:r>
              <a:rPr lang="en-US" sz="2200" dirty="0">
                <a:solidFill>
                  <a:srgbClr val="000000"/>
                </a:solidFill>
              </a:rPr>
              <a:t> Stadion, in terms of the type of restaurant venues that are present in the districts. The degree of resemblance will be measured using K-means cluster analysis. K-means is an unsupervised machine learning algorithm that group the observations in a way that the distance is as small as possible inside the cluster and as big as possible between clusters. In our analysis, we will:</a:t>
            </a:r>
          </a:p>
          <a:p>
            <a:r>
              <a:rPr lang="en-US" sz="2200" dirty="0">
                <a:solidFill>
                  <a:srgbClr val="000000"/>
                </a:solidFill>
              </a:rPr>
              <a:t>Determine the ideal number of clusters, using the Elbow method </a:t>
            </a:r>
          </a:p>
          <a:p>
            <a:r>
              <a:rPr lang="en-US" sz="2200" dirty="0">
                <a:solidFill>
                  <a:srgbClr val="000000"/>
                </a:solidFill>
              </a:rPr>
              <a:t>Use K-means to group the restaurant districts into the different clusters, based on the types of restaurant venues that are located there. </a:t>
            </a:r>
          </a:p>
          <a:p>
            <a:pPr marL="0" indent="0">
              <a:buNone/>
            </a:pPr>
            <a:endParaRPr lang="en-US" sz="2000" dirty="0">
              <a:solidFill>
                <a:srgbClr val="000000"/>
              </a:solidFill>
            </a:endParaRPr>
          </a:p>
        </p:txBody>
      </p:sp>
    </p:spTree>
    <p:extLst>
      <p:ext uri="{BB962C8B-B14F-4D97-AF65-F5344CB8AC3E}">
        <p14:creationId xmlns:p14="http://schemas.microsoft.com/office/powerpoint/2010/main" val="1286967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8538-33DA-2C40-97EA-46E500D982E3}"/>
              </a:ext>
            </a:extLst>
          </p:cNvPr>
          <p:cNvSpPr>
            <a:spLocks noGrp="1"/>
          </p:cNvSpPr>
          <p:nvPr>
            <p:ph type="title"/>
          </p:nvPr>
        </p:nvSpPr>
        <p:spPr>
          <a:xfrm>
            <a:off x="648929" y="629266"/>
            <a:ext cx="3651467" cy="1676603"/>
          </a:xfrm>
        </p:spPr>
        <p:txBody>
          <a:bodyPr>
            <a:normAutofit/>
          </a:bodyPr>
          <a:lstStyle/>
          <a:p>
            <a:r>
              <a:rPr lang="en-US" sz="3400"/>
              <a:t>Direct Competition from other Chinese Restaurants:</a:t>
            </a:r>
          </a:p>
        </p:txBody>
      </p:sp>
      <p:sp>
        <p:nvSpPr>
          <p:cNvPr id="14" name="Content Placeholder 8">
            <a:extLst>
              <a:ext uri="{FF2B5EF4-FFF2-40B4-BE49-F238E27FC236}">
                <a16:creationId xmlns:a16="http://schemas.microsoft.com/office/drawing/2014/main" id="{B24562A6-0930-43EC-8ABA-D1ED18DBD9E8}"/>
              </a:ext>
            </a:extLst>
          </p:cNvPr>
          <p:cNvSpPr>
            <a:spLocks noGrp="1"/>
          </p:cNvSpPr>
          <p:nvPr>
            <p:ph idx="1"/>
          </p:nvPr>
        </p:nvSpPr>
        <p:spPr>
          <a:xfrm>
            <a:off x="648931" y="2438400"/>
            <a:ext cx="3651466" cy="3785419"/>
          </a:xfrm>
        </p:spPr>
        <p:txBody>
          <a:bodyPr>
            <a:normAutofit lnSpcReduction="10000"/>
          </a:bodyPr>
          <a:lstStyle/>
          <a:p>
            <a:pPr marL="0" indent="0">
              <a:buNone/>
            </a:pPr>
            <a:r>
              <a:rPr lang="en-US" sz="2400" i="1" dirty="0"/>
              <a:t>- “Chinese restaurants are present in only a few restaurant districts.” </a:t>
            </a:r>
          </a:p>
          <a:p>
            <a:endParaRPr lang="en-US" sz="1800" dirty="0"/>
          </a:p>
          <a:p>
            <a:endParaRPr lang="en-US" sz="1800" dirty="0"/>
          </a:p>
          <a:p>
            <a:endParaRPr lang="en-US" sz="1800" dirty="0"/>
          </a:p>
          <a:p>
            <a:endParaRPr lang="en-US" sz="1800" dirty="0"/>
          </a:p>
          <a:p>
            <a:endParaRPr lang="en-US" sz="1800" dirty="0"/>
          </a:p>
          <a:p>
            <a:pPr marL="0" indent="0">
              <a:buNone/>
            </a:pPr>
            <a:r>
              <a:rPr lang="en-US" sz="1800" dirty="0">
                <a:solidFill>
                  <a:srgbClr val="C00000"/>
                </a:solidFill>
              </a:rPr>
              <a:t>Red circle </a:t>
            </a:r>
            <a:r>
              <a:rPr lang="en-US" sz="1800" dirty="0"/>
              <a:t>= Chinese restaurants (greater size, greater number)</a:t>
            </a:r>
          </a:p>
          <a:p>
            <a:pPr marL="0" indent="0">
              <a:buNone/>
            </a:pPr>
            <a:r>
              <a:rPr lang="en-US" sz="1800" dirty="0">
                <a:solidFill>
                  <a:schemeClr val="accent1">
                    <a:lumMod val="75000"/>
                  </a:schemeClr>
                </a:solidFill>
              </a:rPr>
              <a:t>Blue circle </a:t>
            </a:r>
            <a:r>
              <a:rPr lang="en-US" sz="1800" dirty="0"/>
              <a:t>= No Chinese restaurants</a:t>
            </a:r>
          </a:p>
        </p:txBody>
      </p:sp>
      <p:pic>
        <p:nvPicPr>
          <p:cNvPr id="5" name="Content Placeholder 4" descr="A picture containing text, map&#10;&#10;Description automatically generated">
            <a:extLst>
              <a:ext uri="{FF2B5EF4-FFF2-40B4-BE49-F238E27FC236}">
                <a16:creationId xmlns:a16="http://schemas.microsoft.com/office/drawing/2014/main" id="{1349B5F2-5166-6940-A2E7-527657D29A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639056" y="10"/>
            <a:ext cx="7552944" cy="6857990"/>
          </a:xfrm>
          <a:prstGeom prst="rect">
            <a:avLst/>
          </a:prstGeom>
          <a:effectLst/>
        </p:spPr>
      </p:pic>
    </p:spTree>
    <p:extLst>
      <p:ext uri="{BB962C8B-B14F-4D97-AF65-F5344CB8AC3E}">
        <p14:creationId xmlns:p14="http://schemas.microsoft.com/office/powerpoint/2010/main" val="2598356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C8BD-CD06-414A-8B9E-DDE9A33E9DA0}"/>
              </a:ext>
            </a:extLst>
          </p:cNvPr>
          <p:cNvSpPr>
            <a:spLocks noGrp="1"/>
          </p:cNvSpPr>
          <p:nvPr>
            <p:ph type="title"/>
          </p:nvPr>
        </p:nvSpPr>
        <p:spPr>
          <a:xfrm>
            <a:off x="648929" y="629266"/>
            <a:ext cx="3651467" cy="1676603"/>
          </a:xfrm>
        </p:spPr>
        <p:txBody>
          <a:bodyPr>
            <a:normAutofit/>
          </a:bodyPr>
          <a:lstStyle/>
          <a:p>
            <a:r>
              <a:rPr lang="en-US" sz="3100" dirty="0"/>
              <a:t>Indirect Competition from other Asian Restaurants:</a:t>
            </a:r>
            <a:endParaRPr lang="nb-NO" sz="3100" dirty="0"/>
          </a:p>
        </p:txBody>
      </p:sp>
      <p:sp>
        <p:nvSpPr>
          <p:cNvPr id="14" name="Content Placeholder 8">
            <a:extLst>
              <a:ext uri="{FF2B5EF4-FFF2-40B4-BE49-F238E27FC236}">
                <a16:creationId xmlns:a16="http://schemas.microsoft.com/office/drawing/2014/main" id="{ABDF0938-F5AF-4C8C-8F40-705FD557EDA1}"/>
              </a:ext>
            </a:extLst>
          </p:cNvPr>
          <p:cNvSpPr>
            <a:spLocks noGrp="1"/>
          </p:cNvSpPr>
          <p:nvPr>
            <p:ph idx="1"/>
          </p:nvPr>
        </p:nvSpPr>
        <p:spPr>
          <a:xfrm>
            <a:off x="648931" y="2438400"/>
            <a:ext cx="3651466" cy="3785419"/>
          </a:xfrm>
        </p:spPr>
        <p:txBody>
          <a:bodyPr>
            <a:normAutofit lnSpcReduction="10000"/>
          </a:bodyPr>
          <a:lstStyle/>
          <a:p>
            <a:pPr marL="0" indent="0">
              <a:buNone/>
            </a:pPr>
            <a:r>
              <a:rPr lang="en-US" sz="2400" i="1" dirty="0"/>
              <a:t>- “Other Asian restaurants are present in most restaurant districts.”</a:t>
            </a:r>
          </a:p>
          <a:p>
            <a:endParaRPr lang="en-US" sz="1800" dirty="0"/>
          </a:p>
          <a:p>
            <a:endParaRPr lang="en-US" sz="1800" dirty="0"/>
          </a:p>
          <a:p>
            <a:endParaRPr lang="en-US" sz="1800" dirty="0"/>
          </a:p>
          <a:p>
            <a:endParaRPr lang="en-US" sz="1800" dirty="0"/>
          </a:p>
          <a:p>
            <a:endParaRPr lang="en-US" sz="1800" dirty="0"/>
          </a:p>
          <a:p>
            <a:pPr marL="0" indent="0">
              <a:buNone/>
            </a:pPr>
            <a:r>
              <a:rPr lang="en-US" sz="1800" dirty="0">
                <a:solidFill>
                  <a:srgbClr val="C00000"/>
                </a:solidFill>
              </a:rPr>
              <a:t>Red circle </a:t>
            </a:r>
            <a:r>
              <a:rPr lang="en-US" sz="1800" dirty="0"/>
              <a:t>= Other Asian restaurants (greater size, greater number)</a:t>
            </a:r>
          </a:p>
          <a:p>
            <a:pPr marL="0" indent="0">
              <a:buNone/>
            </a:pPr>
            <a:r>
              <a:rPr lang="en-US" sz="1800" dirty="0">
                <a:solidFill>
                  <a:schemeClr val="accent1">
                    <a:lumMod val="75000"/>
                  </a:schemeClr>
                </a:solidFill>
              </a:rPr>
              <a:t>Blue circle </a:t>
            </a:r>
            <a:r>
              <a:rPr lang="en-US" sz="1800" dirty="0"/>
              <a:t>= No Asian restaurants</a:t>
            </a:r>
          </a:p>
          <a:p>
            <a:pPr marL="0" indent="0">
              <a:buNone/>
            </a:pPr>
            <a:endParaRPr lang="en-US" sz="1800" dirty="0"/>
          </a:p>
        </p:txBody>
      </p:sp>
      <p:pic>
        <p:nvPicPr>
          <p:cNvPr id="5" name="Content Placeholder 4" descr="A close up of a map&#10;&#10;Description automatically generated">
            <a:extLst>
              <a:ext uri="{FF2B5EF4-FFF2-40B4-BE49-F238E27FC236}">
                <a16:creationId xmlns:a16="http://schemas.microsoft.com/office/drawing/2014/main" id="{EFF55C03-7292-4B45-9AD8-AA31E8F407A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39056" y="10"/>
            <a:ext cx="7552944" cy="6857990"/>
          </a:xfrm>
          <a:prstGeom prst="rect">
            <a:avLst/>
          </a:prstGeom>
          <a:effectLst/>
        </p:spPr>
      </p:pic>
    </p:spTree>
    <p:extLst>
      <p:ext uri="{BB962C8B-B14F-4D97-AF65-F5344CB8AC3E}">
        <p14:creationId xmlns:p14="http://schemas.microsoft.com/office/powerpoint/2010/main" val="980706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3609BEB-95AC-A44D-801A-902056F20D64}"/>
              </a:ext>
            </a:extLst>
          </p:cNvPr>
          <p:cNvSpPr>
            <a:spLocks noGrp="1"/>
          </p:cNvSpPr>
          <p:nvPr>
            <p:ph type="title"/>
          </p:nvPr>
        </p:nvSpPr>
        <p:spPr>
          <a:xfrm>
            <a:off x="8222550" y="1122363"/>
            <a:ext cx="3308130" cy="2387600"/>
          </a:xfrm>
        </p:spPr>
        <p:txBody>
          <a:bodyPr vert="horz" lIns="91440" tIns="45720" rIns="91440" bIns="45720" rtlCol="0" anchor="b">
            <a:normAutofit/>
          </a:bodyPr>
          <a:lstStyle/>
          <a:p>
            <a:r>
              <a:rPr lang="en-US" sz="6000" kern="1200">
                <a:solidFill>
                  <a:srgbClr val="FFFFFF"/>
                </a:solidFill>
                <a:latin typeface="+mj-lt"/>
                <a:ea typeface="+mj-ea"/>
                <a:cs typeface="+mj-cs"/>
              </a:rPr>
              <a:t>Elbow Analysis</a:t>
            </a:r>
          </a:p>
        </p:txBody>
      </p:sp>
      <p:sp>
        <p:nvSpPr>
          <p:cNvPr id="4" name="TextBox 3">
            <a:extLst>
              <a:ext uri="{FF2B5EF4-FFF2-40B4-BE49-F238E27FC236}">
                <a16:creationId xmlns:a16="http://schemas.microsoft.com/office/drawing/2014/main" id="{29663637-032D-8649-962A-67B34B52C4B5}"/>
              </a:ext>
            </a:extLst>
          </p:cNvPr>
          <p:cNvSpPr txBox="1"/>
          <p:nvPr/>
        </p:nvSpPr>
        <p:spPr>
          <a:xfrm>
            <a:off x="8222549" y="3602038"/>
            <a:ext cx="3308131" cy="1655762"/>
          </a:xfrm>
          <a:prstGeom prst="rect">
            <a:avLst/>
          </a:prstGeom>
        </p:spPr>
        <p:txBody>
          <a:bodyPr vert="horz" lIns="91440" tIns="45720" rIns="91440" bIns="45720" rtlCol="0">
            <a:normAutofit/>
          </a:bodyPr>
          <a:lstStyle/>
          <a:p>
            <a:pPr>
              <a:lnSpc>
                <a:spcPct val="90000"/>
              </a:lnSpc>
              <a:spcBef>
                <a:spcPts val="1000"/>
              </a:spcBef>
            </a:pPr>
            <a:r>
              <a:rPr lang="en-US" sz="2400" kern="1200" dirty="0">
                <a:solidFill>
                  <a:srgbClr val="FFFFFF"/>
                </a:solidFill>
                <a:latin typeface="+mn-lt"/>
                <a:ea typeface="+mn-ea"/>
                <a:cs typeface="+mn-cs"/>
              </a:rPr>
              <a:t>Three clusters seem to be the best option</a:t>
            </a:r>
          </a:p>
        </p:txBody>
      </p:sp>
      <p:pic>
        <p:nvPicPr>
          <p:cNvPr id="8" name="Picture 7">
            <a:extLst>
              <a:ext uri="{FF2B5EF4-FFF2-40B4-BE49-F238E27FC236}">
                <a16:creationId xmlns:a16="http://schemas.microsoft.com/office/drawing/2014/main" id="{7F15219B-5B43-114E-8C2C-2FE775424973}"/>
              </a:ext>
            </a:extLst>
          </p:cNvPr>
          <p:cNvPicPr>
            <a:picLocks noChangeAspect="1"/>
          </p:cNvPicPr>
          <p:nvPr/>
        </p:nvPicPr>
        <p:blipFill>
          <a:blip r:embed="rId2"/>
          <a:stretch>
            <a:fillRect/>
          </a:stretch>
        </p:blipFill>
        <p:spPr>
          <a:xfrm>
            <a:off x="643467" y="1217311"/>
            <a:ext cx="6274296" cy="4423377"/>
          </a:xfrm>
          <a:prstGeom prst="rect">
            <a:avLst/>
          </a:prstGeom>
        </p:spPr>
      </p:pic>
    </p:spTree>
    <p:extLst>
      <p:ext uri="{BB962C8B-B14F-4D97-AF65-F5344CB8AC3E}">
        <p14:creationId xmlns:p14="http://schemas.microsoft.com/office/powerpoint/2010/main" val="2832834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150F-9855-2B4C-A27F-874863B3D379}"/>
              </a:ext>
            </a:extLst>
          </p:cNvPr>
          <p:cNvSpPr>
            <a:spLocks noGrp="1"/>
          </p:cNvSpPr>
          <p:nvPr>
            <p:ph type="title"/>
          </p:nvPr>
        </p:nvSpPr>
        <p:spPr>
          <a:xfrm>
            <a:off x="648929" y="629266"/>
            <a:ext cx="3651467" cy="1676603"/>
          </a:xfrm>
        </p:spPr>
        <p:txBody>
          <a:bodyPr vert="horz" lIns="91440" tIns="45720" rIns="91440" bIns="45720" rtlCol="0">
            <a:normAutofit/>
          </a:bodyPr>
          <a:lstStyle/>
          <a:p>
            <a:r>
              <a:rPr lang="en-US" kern="1200" dirty="0">
                <a:latin typeface="+mj-lt"/>
                <a:ea typeface="+mj-ea"/>
                <a:cs typeface="+mj-cs"/>
              </a:rPr>
              <a:t>Cluster Analysis:</a:t>
            </a:r>
          </a:p>
        </p:txBody>
      </p:sp>
      <p:sp>
        <p:nvSpPr>
          <p:cNvPr id="3" name="Content Placeholder 2">
            <a:extLst>
              <a:ext uri="{FF2B5EF4-FFF2-40B4-BE49-F238E27FC236}">
                <a16:creationId xmlns:a16="http://schemas.microsoft.com/office/drawing/2014/main" id="{9D89CEA3-2DC4-CC41-A9AC-32D589381357}"/>
              </a:ext>
            </a:extLst>
          </p:cNvPr>
          <p:cNvSpPr>
            <a:spLocks noGrp="1"/>
          </p:cNvSpPr>
          <p:nvPr>
            <p:ph idx="1"/>
          </p:nvPr>
        </p:nvSpPr>
        <p:spPr>
          <a:xfrm>
            <a:off x="648931" y="2438400"/>
            <a:ext cx="3651466" cy="3785419"/>
          </a:xfrm>
        </p:spPr>
        <p:txBody>
          <a:bodyPr vert="horz" lIns="91440" tIns="45720" rIns="91440" bIns="45720" rtlCol="0">
            <a:normAutofit fontScale="92500" lnSpcReduction="10000"/>
          </a:bodyPr>
          <a:lstStyle/>
          <a:p>
            <a:pPr marL="0" indent="0">
              <a:buNone/>
            </a:pPr>
            <a:r>
              <a:rPr lang="en-US" sz="1800" dirty="0">
                <a:solidFill>
                  <a:srgbClr val="00B5EC"/>
                </a:solidFill>
              </a:rPr>
              <a:t>Blue-green:  </a:t>
            </a:r>
            <a:r>
              <a:rPr lang="en-US" sz="1800" dirty="0"/>
              <a:t>Downtown districts with many and diverse restaurant venues</a:t>
            </a:r>
          </a:p>
          <a:p>
            <a:pPr marL="0" indent="0">
              <a:buNone/>
            </a:pPr>
            <a:r>
              <a:rPr lang="en-US" sz="1800" dirty="0">
                <a:solidFill>
                  <a:srgbClr val="8000FF"/>
                </a:solidFill>
              </a:rPr>
              <a:t>Purple: </a:t>
            </a:r>
            <a:r>
              <a:rPr lang="en-US" sz="1800" dirty="0"/>
              <a:t>Suburban districts with few and similar restaurant venues</a:t>
            </a:r>
          </a:p>
          <a:p>
            <a:pPr marL="0" indent="0">
              <a:buNone/>
            </a:pPr>
            <a:r>
              <a:rPr lang="en-US" sz="1800" dirty="0">
                <a:solidFill>
                  <a:srgbClr val="FF0000"/>
                </a:solidFill>
              </a:rPr>
              <a:t>Red: </a:t>
            </a:r>
            <a:r>
              <a:rPr lang="en-US" sz="1800" dirty="0"/>
              <a:t>Mixed districts with a moderate number of restaurant venues with a fair amount of diversity</a:t>
            </a:r>
          </a:p>
          <a:p>
            <a:pPr marL="0" indent="0">
              <a:buNone/>
            </a:pPr>
            <a:endParaRPr lang="en-US" sz="1700" dirty="0"/>
          </a:p>
          <a:p>
            <a:pPr marL="0" indent="0">
              <a:buNone/>
            </a:pPr>
            <a:endParaRPr lang="en-US" sz="1700" kern="1200" dirty="0">
              <a:latin typeface="+mn-lt"/>
              <a:ea typeface="+mn-ea"/>
              <a:cs typeface="+mn-cs"/>
            </a:endParaRPr>
          </a:p>
          <a:p>
            <a:pPr marL="0" indent="0">
              <a:buNone/>
            </a:pPr>
            <a:r>
              <a:rPr lang="en-US" sz="2400" i="1" dirty="0"/>
              <a:t>- “Food Scientist belong to a ‘mixed district’, and the new restaurant should be located in a district of the same type.”</a:t>
            </a:r>
            <a:endParaRPr lang="en-US" sz="2400" i="1" kern="1200" dirty="0">
              <a:latin typeface="+mn-lt"/>
              <a:ea typeface="+mn-ea"/>
              <a:cs typeface="+mn-cs"/>
            </a:endParaRPr>
          </a:p>
        </p:txBody>
      </p:sp>
      <p:pic>
        <p:nvPicPr>
          <p:cNvPr id="4" name="Picture 3">
            <a:extLst>
              <a:ext uri="{FF2B5EF4-FFF2-40B4-BE49-F238E27FC236}">
                <a16:creationId xmlns:a16="http://schemas.microsoft.com/office/drawing/2014/main" id="{FC4A25C3-2E02-C64D-9353-AFEFC488BEC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639056" y="10"/>
            <a:ext cx="7552944" cy="6857990"/>
          </a:xfrm>
          <a:prstGeom prst="rect">
            <a:avLst/>
          </a:prstGeom>
          <a:effectLst/>
        </p:spPr>
      </p:pic>
    </p:spTree>
    <p:extLst>
      <p:ext uri="{BB962C8B-B14F-4D97-AF65-F5344CB8AC3E}">
        <p14:creationId xmlns:p14="http://schemas.microsoft.com/office/powerpoint/2010/main" val="565158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2E77-8539-5646-979E-A7A85F4C1E58}"/>
              </a:ext>
            </a:extLst>
          </p:cNvPr>
          <p:cNvSpPr>
            <a:spLocks noGrp="1"/>
          </p:cNvSpPr>
          <p:nvPr>
            <p:ph type="title"/>
          </p:nvPr>
        </p:nvSpPr>
        <p:spPr>
          <a:xfrm>
            <a:off x="521639" y="640081"/>
            <a:ext cx="3506852" cy="3681976"/>
          </a:xfrm>
          <a:prstGeom prst="ellipse">
            <a:avLst/>
          </a:prstGeom>
          <a:noFill/>
        </p:spPr>
        <p:txBody>
          <a:bodyPr vert="horz" lIns="91440" tIns="45720" rIns="91440" bIns="45720" rtlCol="0" anchor="b">
            <a:normAutofit/>
          </a:bodyPr>
          <a:lstStyle/>
          <a:p>
            <a:r>
              <a:rPr lang="en-US" sz="4100" dirty="0"/>
              <a:t>Conclusion</a:t>
            </a:r>
          </a:p>
        </p:txBody>
      </p:sp>
      <p:pic>
        <p:nvPicPr>
          <p:cNvPr id="6" name="Content Placeholder 5">
            <a:extLst>
              <a:ext uri="{FF2B5EF4-FFF2-40B4-BE49-F238E27FC236}">
                <a16:creationId xmlns:a16="http://schemas.microsoft.com/office/drawing/2014/main" id="{574F95B6-4C2F-ED4E-A349-1252E5EEB889}"/>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4654297" y="10"/>
            <a:ext cx="7537704" cy="6857990"/>
          </a:xfrm>
          <a:prstGeom prst="rect">
            <a:avLst/>
          </a:prstGeom>
        </p:spPr>
      </p:pic>
    </p:spTree>
    <p:extLst>
      <p:ext uri="{BB962C8B-B14F-4D97-AF65-F5344CB8AC3E}">
        <p14:creationId xmlns:p14="http://schemas.microsoft.com/office/powerpoint/2010/main" val="62741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9C43A-8F75-C145-A4D3-DC6990B5D92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nb-NO" sz="2800" dirty="0">
                <a:solidFill>
                  <a:schemeClr val="bg1"/>
                </a:solidFill>
              </a:rPr>
              <a:t>Good Alternatives:</a:t>
            </a:r>
          </a:p>
        </p:txBody>
      </p:sp>
      <p:sp>
        <p:nvSpPr>
          <p:cNvPr id="9" name="Content Placeholder 8">
            <a:extLst>
              <a:ext uri="{FF2B5EF4-FFF2-40B4-BE49-F238E27FC236}">
                <a16:creationId xmlns:a16="http://schemas.microsoft.com/office/drawing/2014/main" id="{E6BA9D4D-F4D6-4453-8D84-1D9916CA3A1F}"/>
              </a:ext>
            </a:extLst>
          </p:cNvPr>
          <p:cNvSpPr>
            <a:spLocks noGrp="1"/>
          </p:cNvSpPr>
          <p:nvPr>
            <p:ph idx="1"/>
          </p:nvPr>
        </p:nvSpPr>
        <p:spPr>
          <a:xfrm>
            <a:off x="643468" y="2638044"/>
            <a:ext cx="3363974" cy="3415622"/>
          </a:xfrm>
        </p:spPr>
        <p:txBody>
          <a:bodyPr>
            <a:normAutofit/>
          </a:bodyPr>
          <a:lstStyle/>
          <a:p>
            <a:pPr marL="0" indent="0">
              <a:buNone/>
            </a:pPr>
            <a:r>
              <a:rPr lang="en-US" sz="2000" dirty="0">
                <a:solidFill>
                  <a:schemeClr val="bg1"/>
                </a:solidFill>
              </a:rPr>
              <a:t>If we only consider restaurant districts that:</a:t>
            </a:r>
          </a:p>
          <a:p>
            <a:r>
              <a:rPr lang="en-US" sz="2000" dirty="0">
                <a:solidFill>
                  <a:schemeClr val="bg1"/>
                </a:solidFill>
              </a:rPr>
              <a:t>present no direct competition from other Chinese restaurants</a:t>
            </a:r>
          </a:p>
          <a:p>
            <a:r>
              <a:rPr lang="en-US" sz="2000" dirty="0">
                <a:solidFill>
                  <a:schemeClr val="bg1"/>
                </a:solidFill>
              </a:rPr>
              <a:t>display strong similarities in taste with their existing restaurant </a:t>
            </a:r>
          </a:p>
        </p:txBody>
      </p:sp>
      <p:pic>
        <p:nvPicPr>
          <p:cNvPr id="7" name="Picture 6" descr="A screenshot of a cell phone&#10;&#10;Description automatically generated">
            <a:extLst>
              <a:ext uri="{FF2B5EF4-FFF2-40B4-BE49-F238E27FC236}">
                <a16:creationId xmlns:a16="http://schemas.microsoft.com/office/drawing/2014/main" id="{2AF10002-DDDA-A74B-8AFB-F5A5798D7B18}"/>
              </a:ext>
            </a:extLst>
          </p:cNvPr>
          <p:cNvPicPr>
            <a:picLocks noChangeAspect="1"/>
          </p:cNvPicPr>
          <p:nvPr/>
        </p:nvPicPr>
        <p:blipFill>
          <a:blip r:embed="rId2"/>
          <a:stretch>
            <a:fillRect/>
          </a:stretch>
        </p:blipFill>
        <p:spPr>
          <a:xfrm>
            <a:off x="5297763" y="1512403"/>
            <a:ext cx="6250769" cy="3672326"/>
          </a:xfrm>
          <a:prstGeom prst="rect">
            <a:avLst/>
          </a:prstGeom>
        </p:spPr>
      </p:pic>
    </p:spTree>
    <p:extLst>
      <p:ext uri="{BB962C8B-B14F-4D97-AF65-F5344CB8AC3E}">
        <p14:creationId xmlns:p14="http://schemas.microsoft.com/office/powerpoint/2010/main" val="2919577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0D69C-DDFB-0340-BEDE-DDA0265122AF}"/>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Best alternative</a:t>
            </a:r>
          </a:p>
        </p:txBody>
      </p:sp>
      <p:pic>
        <p:nvPicPr>
          <p:cNvPr id="5" name="Content Placeholder 4" descr="A close up of a map&#10;&#10;Description automatically generated">
            <a:extLst>
              <a:ext uri="{FF2B5EF4-FFF2-40B4-BE49-F238E27FC236}">
                <a16:creationId xmlns:a16="http://schemas.microsoft.com/office/drawing/2014/main" id="{AE024EB0-0805-CD42-BF52-A2923BD3EF2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153822" y="508451"/>
            <a:ext cx="6553545" cy="5849039"/>
          </a:xfrm>
          <a:prstGeom prst="rect">
            <a:avLst/>
          </a:prstGeom>
        </p:spPr>
      </p:pic>
    </p:spTree>
    <p:extLst>
      <p:ext uri="{BB962C8B-B14F-4D97-AF65-F5344CB8AC3E}">
        <p14:creationId xmlns:p14="http://schemas.microsoft.com/office/powerpoint/2010/main" val="1011840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B55C-DAC9-5645-9D89-8FE4955D7C3C}"/>
              </a:ext>
            </a:extLst>
          </p:cNvPr>
          <p:cNvSpPr>
            <a:spLocks noGrp="1"/>
          </p:cNvSpPr>
          <p:nvPr>
            <p:ph type="title"/>
          </p:nvPr>
        </p:nvSpPr>
        <p:spPr>
          <a:xfrm>
            <a:off x="1913468" y="365125"/>
            <a:ext cx="9440332" cy="1325563"/>
          </a:xfrm>
        </p:spPr>
        <p:txBody>
          <a:bodyPr>
            <a:normAutofit/>
          </a:bodyPr>
          <a:lstStyle/>
          <a:p>
            <a:r>
              <a:rPr lang="en-US" b="1" dirty="0"/>
              <a:t>Background &amp; Inspiration</a:t>
            </a:r>
            <a:endParaRPr lang="en-US" dirty="0"/>
          </a:p>
        </p:txBody>
      </p:sp>
      <p:pic>
        <p:nvPicPr>
          <p:cNvPr id="68" name="Graphic 67">
            <a:extLst>
              <a:ext uri="{FF2B5EF4-FFF2-40B4-BE49-F238E27FC236}">
                <a16:creationId xmlns:a16="http://schemas.microsoft.com/office/drawing/2014/main" id="{53C0AC7C-FCEB-4033-95A8-85A83B5CC95C}"/>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2B5FED61-195B-E84B-85DD-3DEAAB086B85}"/>
              </a:ext>
            </a:extLst>
          </p:cNvPr>
          <p:cNvSpPr>
            <a:spLocks noGrp="1"/>
          </p:cNvSpPr>
          <p:nvPr>
            <p:ph idx="1"/>
          </p:nvPr>
        </p:nvSpPr>
        <p:spPr>
          <a:xfrm>
            <a:off x="838200" y="1825625"/>
            <a:ext cx="10515600" cy="4351338"/>
          </a:xfrm>
        </p:spPr>
        <p:txBody>
          <a:bodyPr>
            <a:normAutofit fontScale="92500"/>
          </a:bodyPr>
          <a:lstStyle/>
          <a:p>
            <a:r>
              <a:rPr lang="en-US" sz="2400" dirty="0"/>
              <a:t>The assignment is submitted in fulfilment of the requirements for the 'Data Analytics using Python'-course ‘Option B: Improve a Python project from another class.’ </a:t>
            </a:r>
          </a:p>
          <a:p>
            <a:r>
              <a:rPr lang="en-US" sz="2400" dirty="0"/>
              <a:t>The original inspiration for the analysis comes from the Capstone project for the IBM Data Science Professional Certification (offered through Coursera), which I completed in April 2019. The IBM Capstone assignment involved using </a:t>
            </a:r>
            <a:r>
              <a:rPr lang="en-US" sz="2400" dirty="0" err="1"/>
              <a:t>FourSquare</a:t>
            </a:r>
            <a:r>
              <a:rPr lang="en-US" sz="2400" dirty="0"/>
              <a:t> venue data and K-means cluster analysis to carry out an analysis of our own choosing. My project analyzed the restaurant sector in Oslo. (</a:t>
            </a:r>
            <a:r>
              <a:rPr lang="en-US" sz="2400" dirty="0">
                <a:hlinkClick r:id="rId4"/>
              </a:rPr>
              <a:t>https://github.com/enraarne/Coursera_Capstone)</a:t>
            </a:r>
            <a:r>
              <a:rPr lang="en-US" sz="2400" dirty="0"/>
              <a:t>. </a:t>
            </a:r>
          </a:p>
          <a:p>
            <a:r>
              <a:rPr lang="en-US" sz="2400" dirty="0"/>
              <a:t>This assignment draws on the Capstone project in the sense that it also analyses the restaurant sector in Oslo and employs both Foursquare data and K-means cluster methodology. Apart from that, the analysis has been completely reworked. Among many improvements, it could be mentioned that the new analysis is based on a much bigger data set, uses </a:t>
            </a:r>
            <a:r>
              <a:rPr lang="en-US" sz="2400" dirty="0" err="1"/>
              <a:t>GeoPy</a:t>
            </a:r>
            <a:r>
              <a:rPr lang="en-US" sz="2400" dirty="0"/>
              <a:t> </a:t>
            </a:r>
            <a:r>
              <a:rPr lang="en-US" sz="2400" dirty="0" err="1"/>
              <a:t>Nominatim</a:t>
            </a:r>
            <a:r>
              <a:rPr lang="en-US" sz="2400" dirty="0"/>
              <a:t> for geocoding, employs more effective coding strategies and more sophisticated use of web scraping and the </a:t>
            </a:r>
            <a:r>
              <a:rPr lang="en-US" sz="2400" dirty="0" err="1"/>
              <a:t>FourSquare</a:t>
            </a:r>
            <a:r>
              <a:rPr lang="en-US" sz="2400" dirty="0"/>
              <a:t> API. </a:t>
            </a:r>
          </a:p>
        </p:txBody>
      </p:sp>
    </p:spTree>
    <p:extLst>
      <p:ext uri="{BB962C8B-B14F-4D97-AF65-F5344CB8AC3E}">
        <p14:creationId xmlns:p14="http://schemas.microsoft.com/office/powerpoint/2010/main" val="268611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14974-E5FF-3C42-8095-AE61C36DEE44}"/>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ormAutofit/>
          </a:bodyPr>
          <a:lstStyle/>
          <a:p>
            <a:pPr algn="ctr"/>
            <a:r>
              <a:rPr lang="en-US" sz="2800" kern="1200" dirty="0">
                <a:solidFill>
                  <a:schemeClr val="bg1"/>
                </a:solidFill>
                <a:latin typeface="+mj-lt"/>
                <a:ea typeface="+mj-ea"/>
                <a:cs typeface="+mj-cs"/>
              </a:rPr>
              <a:t>The Case:</a:t>
            </a:r>
            <a:br>
              <a:rPr lang="en-US" sz="2800" kern="1200" dirty="0">
                <a:solidFill>
                  <a:schemeClr val="bg1"/>
                </a:solidFill>
                <a:latin typeface="+mj-lt"/>
                <a:ea typeface="+mj-ea"/>
                <a:cs typeface="+mj-cs"/>
              </a:rPr>
            </a:br>
            <a:endParaRPr lang="en-US" sz="2800" kern="1200" dirty="0">
              <a:solidFill>
                <a:schemeClr val="bg1"/>
              </a:solidFill>
              <a:latin typeface="+mj-lt"/>
              <a:ea typeface="+mj-ea"/>
              <a:cs typeface="+mj-cs"/>
            </a:endParaRPr>
          </a:p>
        </p:txBody>
      </p:sp>
      <p:sp>
        <p:nvSpPr>
          <p:cNvPr id="16" name="Content Placeholder 15">
            <a:extLst>
              <a:ext uri="{FF2B5EF4-FFF2-40B4-BE49-F238E27FC236}">
                <a16:creationId xmlns:a16="http://schemas.microsoft.com/office/drawing/2014/main" id="{1BACB9F4-6914-4EC1-9C42-86B90EEF36CA}"/>
              </a:ext>
            </a:extLst>
          </p:cNvPr>
          <p:cNvSpPr>
            <a:spLocks noGrp="1"/>
          </p:cNvSpPr>
          <p:nvPr>
            <p:ph idx="1"/>
          </p:nvPr>
        </p:nvSpPr>
        <p:spPr>
          <a:xfrm>
            <a:off x="643468" y="2638044"/>
            <a:ext cx="3363974" cy="3415622"/>
          </a:xfrm>
        </p:spPr>
        <p:txBody>
          <a:bodyPr>
            <a:normAutofit/>
          </a:bodyPr>
          <a:lstStyle/>
          <a:p>
            <a:pPr marL="0" indent="0">
              <a:buNone/>
            </a:pPr>
            <a:r>
              <a:rPr lang="en-US" sz="2000" dirty="0">
                <a:solidFill>
                  <a:schemeClr val="bg1"/>
                </a:solidFill>
              </a:rPr>
              <a:t>The owners of the fictitious Chinese restaurant ‘Food Scientist’ (</a:t>
            </a:r>
            <a:r>
              <a:rPr lang="ja-JP" altLang="nb-NO" sz="2000" dirty="0">
                <a:solidFill>
                  <a:schemeClr val="bg1"/>
                </a:solidFill>
              </a:rPr>
              <a:t>食品科學家</a:t>
            </a:r>
            <a:r>
              <a:rPr lang="en-US" sz="2000" dirty="0">
                <a:solidFill>
                  <a:schemeClr val="bg1"/>
                </a:solidFill>
              </a:rPr>
              <a:t>) want to find a good location for opening another restaurant in Oslo.</a:t>
            </a:r>
          </a:p>
          <a:p>
            <a:endParaRPr lang="en-US" sz="2000" dirty="0">
              <a:solidFill>
                <a:schemeClr val="bg1"/>
              </a:solidFill>
            </a:endParaRPr>
          </a:p>
          <a:p>
            <a:pPr marL="0" indent="0">
              <a:buNone/>
            </a:pPr>
            <a:endParaRPr lang="en-US" sz="2000" dirty="0">
              <a:solidFill>
                <a:schemeClr val="bg1"/>
              </a:solidFill>
            </a:endParaRPr>
          </a:p>
        </p:txBody>
      </p:sp>
      <p:pic>
        <p:nvPicPr>
          <p:cNvPr id="14" name="Content Placeholder 3">
            <a:extLst>
              <a:ext uri="{FF2B5EF4-FFF2-40B4-BE49-F238E27FC236}">
                <a16:creationId xmlns:a16="http://schemas.microsoft.com/office/drawing/2014/main" id="{617AEC2F-E376-EF4A-B13E-87DA0471A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18048" y="643467"/>
            <a:ext cx="5410199" cy="5410199"/>
          </a:xfrm>
          <a:prstGeom prst="rect">
            <a:avLst/>
          </a:prstGeom>
        </p:spPr>
      </p:pic>
    </p:spTree>
    <p:extLst>
      <p:ext uri="{BB962C8B-B14F-4D97-AF65-F5344CB8AC3E}">
        <p14:creationId xmlns:p14="http://schemas.microsoft.com/office/powerpoint/2010/main" val="278697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 map&#10;&#10;Description automatically generated">
            <a:extLst>
              <a:ext uri="{FF2B5EF4-FFF2-40B4-BE49-F238E27FC236}">
                <a16:creationId xmlns:a16="http://schemas.microsoft.com/office/drawing/2014/main" id="{C21F22F3-C3D6-AC4C-92FB-633EFE22FB0A}"/>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6EFD5-FF86-4A4C-AA7E-03FA6039E494}"/>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Location of their existing restaurant</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07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60CCBC-F704-7A42-B2A8-67119709EA5A}"/>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A good location for a new restaurant …</a:t>
            </a:r>
          </a:p>
        </p:txBody>
      </p:sp>
      <p:sp>
        <p:nvSpPr>
          <p:cNvPr id="3" name="Content Placeholder 2">
            <a:extLst>
              <a:ext uri="{FF2B5EF4-FFF2-40B4-BE49-F238E27FC236}">
                <a16:creationId xmlns:a16="http://schemas.microsoft.com/office/drawing/2014/main" id="{9A4CC172-D66F-0245-9F26-BB27ACCA7DC6}"/>
              </a:ext>
            </a:extLst>
          </p:cNvPr>
          <p:cNvSpPr>
            <a:spLocks noGrp="1"/>
          </p:cNvSpPr>
          <p:nvPr>
            <p:ph idx="1"/>
          </p:nvPr>
        </p:nvSpPr>
        <p:spPr>
          <a:xfrm>
            <a:off x="4380855" y="1412488"/>
            <a:ext cx="3427283" cy="5093819"/>
          </a:xfrm>
        </p:spPr>
        <p:txBody>
          <a:bodyPr vert="horz" lIns="91440" tIns="45720" rIns="91440" bIns="45720" rtlCol="0">
            <a:noAutofit/>
          </a:bodyPr>
          <a:lstStyle/>
          <a:p>
            <a:pPr marL="0" indent="0">
              <a:lnSpc>
                <a:spcPct val="100000"/>
              </a:lnSpc>
              <a:buNone/>
            </a:pPr>
            <a:r>
              <a:rPr lang="en-US" sz="2000" dirty="0"/>
              <a:t>Strong demand for the restaurant’s services</a:t>
            </a:r>
          </a:p>
          <a:p>
            <a:pPr marL="0" indent="0">
              <a:lnSpc>
                <a:spcPct val="100000"/>
              </a:lnSpc>
              <a:buNone/>
            </a:pPr>
            <a:endParaRPr lang="en-US" sz="2000" dirty="0"/>
          </a:p>
          <a:p>
            <a:pPr marL="0" indent="0">
              <a:lnSpc>
                <a:spcPct val="100000"/>
              </a:lnSpc>
              <a:buNone/>
            </a:pPr>
            <a:r>
              <a:rPr lang="en-US" sz="2000" b="1" dirty="0"/>
              <a:t>Demand</a:t>
            </a:r>
            <a:r>
              <a:rPr lang="en-US" sz="2000" dirty="0"/>
              <a:t>: A good measure for demand is the presence of restaurants that are similar to those located around </a:t>
            </a:r>
            <a:r>
              <a:rPr lang="en-US" sz="2000" dirty="0" err="1"/>
              <a:t>Ullevål</a:t>
            </a:r>
            <a:r>
              <a:rPr lang="en-US" sz="2000" dirty="0"/>
              <a:t> Stadion. </a:t>
            </a:r>
          </a:p>
          <a:p>
            <a:pPr marL="0" indent="0">
              <a:lnSpc>
                <a:spcPct val="100000"/>
              </a:lnSpc>
              <a:buNone/>
            </a:pPr>
            <a:r>
              <a:rPr lang="en-US" sz="2000" dirty="0"/>
              <a:t>Food Scientist fits in well with the lifestyle and food choices of the people living and working at </a:t>
            </a:r>
            <a:r>
              <a:rPr lang="en-US" sz="2000" dirty="0" err="1"/>
              <a:t>Ullevål</a:t>
            </a:r>
            <a:r>
              <a:rPr lang="en-US" sz="2000" dirty="0"/>
              <a:t> Stadion, and a new restaurant should be located where it can cater to similar groups of diners. </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CC6E63D5-3914-224C-990E-F3B1FFC4662D}"/>
              </a:ext>
            </a:extLst>
          </p:cNvPr>
          <p:cNvSpPr txBox="1">
            <a:spLocks/>
          </p:cNvSpPr>
          <p:nvPr/>
        </p:nvSpPr>
        <p:spPr>
          <a:xfrm>
            <a:off x="8451604" y="1412489"/>
            <a:ext cx="319770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Moderate competition from other restaurants</a:t>
            </a:r>
          </a:p>
          <a:p>
            <a:endParaRPr lang="en-US" sz="2000" dirty="0"/>
          </a:p>
          <a:p>
            <a:pPr marL="0" indent="0">
              <a:buNone/>
            </a:pPr>
            <a:r>
              <a:rPr lang="en-US" sz="2000" b="1" dirty="0"/>
              <a:t>Competition</a:t>
            </a:r>
            <a:r>
              <a:rPr lang="en-US" sz="2000" dirty="0"/>
              <a:t>: A good indicator for competition is the presence of Chinese and other Asian restaurants. </a:t>
            </a:r>
          </a:p>
          <a:p>
            <a:pPr marL="0" indent="0">
              <a:buNone/>
            </a:pPr>
            <a:r>
              <a:rPr lang="en-US" sz="2000" dirty="0"/>
              <a:t>Other Chinese restaurants impart direct competition since their food is almost identical, while other Asian restaurants impart a more indirect form of competition since their food is similar. </a:t>
            </a:r>
          </a:p>
        </p:txBody>
      </p:sp>
    </p:spTree>
    <p:extLst>
      <p:ext uri="{BB962C8B-B14F-4D97-AF65-F5344CB8AC3E}">
        <p14:creationId xmlns:p14="http://schemas.microsoft.com/office/powerpoint/2010/main" val="1162717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B92B65-6651-4F7E-99DD-16EB85D4C15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How do we find potential restaurant locations?</a:t>
            </a:r>
          </a:p>
        </p:txBody>
      </p:sp>
      <p:sp>
        <p:nvSpPr>
          <p:cNvPr id="3" name="Content Placeholder 2">
            <a:extLst>
              <a:ext uri="{FF2B5EF4-FFF2-40B4-BE49-F238E27FC236}">
                <a16:creationId xmlns:a16="http://schemas.microsoft.com/office/drawing/2014/main" id="{1DC24F50-1A29-44B4-9343-51DFF4C2FD6D}"/>
              </a:ext>
            </a:extLst>
          </p:cNvPr>
          <p:cNvSpPr>
            <a:spLocks noGrp="1"/>
          </p:cNvSpPr>
          <p:nvPr>
            <p:ph idx="1"/>
          </p:nvPr>
        </p:nvSpPr>
        <p:spPr>
          <a:xfrm>
            <a:off x="643468" y="2638044"/>
            <a:ext cx="3363974" cy="3415622"/>
          </a:xfrm>
        </p:spPr>
        <p:txBody>
          <a:bodyPr>
            <a:normAutofit/>
          </a:bodyPr>
          <a:lstStyle/>
          <a:p>
            <a:pPr marL="0" indent="0">
              <a:buNone/>
            </a:pPr>
            <a:r>
              <a:rPr lang="en-US" sz="2000" dirty="0">
                <a:solidFill>
                  <a:schemeClr val="bg1"/>
                </a:solidFill>
              </a:rPr>
              <a:t>There is no established way of defining restaurant districts in Oslo. </a:t>
            </a:r>
          </a:p>
          <a:p>
            <a:pPr marL="0" indent="0">
              <a:buNone/>
            </a:pPr>
            <a:r>
              <a:rPr lang="en-US" sz="2000" dirty="0">
                <a:solidFill>
                  <a:schemeClr val="bg1"/>
                </a:solidFill>
              </a:rPr>
              <a:t>Since restaurants tend to cluster around public transit points, we will use the stations on the city's subway and tramway network as potential restaurant locations.</a:t>
            </a:r>
            <a:endParaRPr lang="nb-NO" sz="2000" dirty="0">
              <a:solidFill>
                <a:schemeClr val="bg1"/>
              </a:solidFill>
            </a:endParaRPr>
          </a:p>
        </p:txBody>
      </p:sp>
      <p:pic>
        <p:nvPicPr>
          <p:cNvPr id="4" name="Picture 3">
            <a:extLst>
              <a:ext uri="{FF2B5EF4-FFF2-40B4-BE49-F238E27FC236}">
                <a16:creationId xmlns:a16="http://schemas.microsoft.com/office/drawing/2014/main" id="{D938CABE-71F0-4274-B33C-65C367512E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7763" y="1504590"/>
            <a:ext cx="6250769" cy="3687953"/>
          </a:xfrm>
          <a:prstGeom prst="rect">
            <a:avLst/>
          </a:prstGeom>
        </p:spPr>
      </p:pic>
    </p:spTree>
    <p:extLst>
      <p:ext uri="{BB962C8B-B14F-4D97-AF65-F5344CB8AC3E}">
        <p14:creationId xmlns:p14="http://schemas.microsoft.com/office/powerpoint/2010/main" val="56888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group of people standing in a train station&#10;&#10;Description automatically generated">
            <a:extLst>
              <a:ext uri="{FF2B5EF4-FFF2-40B4-BE49-F238E27FC236}">
                <a16:creationId xmlns:a16="http://schemas.microsoft.com/office/drawing/2014/main" id="{06B24544-1685-0848-9CCD-25ED2BE02FAE}"/>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5797543" y="10"/>
            <a:ext cx="6394152" cy="6857990"/>
          </a:xfrm>
          <a:prstGeom prst="rect">
            <a:avLst/>
          </a:prstGeom>
        </p:spPr>
      </p:pic>
      <p:pic>
        <p:nvPicPr>
          <p:cNvPr id="37" name="Picture 36">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49E3CA9-F5B6-FD42-9162-8121B4AE9AE3}"/>
              </a:ext>
            </a:extLst>
          </p:cNvPr>
          <p:cNvSpPr>
            <a:spLocks noGrp="1"/>
          </p:cNvSpPr>
          <p:nvPr>
            <p:ph type="title"/>
          </p:nvPr>
        </p:nvSpPr>
        <p:spPr>
          <a:xfrm>
            <a:off x="804998" y="798445"/>
            <a:ext cx="4803636" cy="1311664"/>
          </a:xfrm>
        </p:spPr>
        <p:txBody>
          <a:bodyPr vert="horz" lIns="91440" tIns="45720" rIns="91440" bIns="45720" rtlCol="0">
            <a:normAutofit/>
          </a:bodyPr>
          <a:lstStyle/>
          <a:p>
            <a:r>
              <a:rPr lang="en-US">
                <a:solidFill>
                  <a:srgbClr val="000000"/>
                </a:solidFill>
              </a:rPr>
              <a:t>How will we carry out the analysis?</a:t>
            </a:r>
          </a:p>
        </p:txBody>
      </p:sp>
      <p:sp>
        <p:nvSpPr>
          <p:cNvPr id="8" name="Content Placeholder 7">
            <a:extLst>
              <a:ext uri="{FF2B5EF4-FFF2-40B4-BE49-F238E27FC236}">
                <a16:creationId xmlns:a16="http://schemas.microsoft.com/office/drawing/2014/main" id="{C5C0469A-5778-49C7-974C-2B566AC84AE1}"/>
              </a:ext>
            </a:extLst>
          </p:cNvPr>
          <p:cNvSpPr>
            <a:spLocks noGrp="1"/>
          </p:cNvSpPr>
          <p:nvPr>
            <p:ph idx="1"/>
          </p:nvPr>
        </p:nvSpPr>
        <p:spPr>
          <a:xfrm>
            <a:off x="804997" y="2272143"/>
            <a:ext cx="4706803" cy="3788830"/>
          </a:xfrm>
        </p:spPr>
        <p:txBody>
          <a:bodyPr vert="horz" lIns="91440" tIns="45720" rIns="91440" bIns="45720" rtlCol="0" anchor="ctr">
            <a:normAutofit/>
          </a:bodyPr>
          <a:lstStyle/>
          <a:p>
            <a:pPr marL="0" indent="0">
              <a:buNone/>
            </a:pPr>
            <a:r>
              <a:rPr lang="en-US" sz="2000" dirty="0">
                <a:solidFill>
                  <a:srgbClr val="000000"/>
                </a:solidFill>
              </a:rPr>
              <a:t>We will find all the restaurants in the vicinity of each station and use information about these restaurants to determine:</a:t>
            </a:r>
          </a:p>
          <a:p>
            <a:pPr marL="514350" indent="-514350">
              <a:buFont typeface="+mj-lt"/>
              <a:buAutoNum type="romanLcPeriod"/>
            </a:pPr>
            <a:r>
              <a:rPr lang="en-US" sz="2000" dirty="0">
                <a:solidFill>
                  <a:srgbClr val="000000"/>
                </a:solidFill>
              </a:rPr>
              <a:t>the level of competition in the surrounding area</a:t>
            </a:r>
          </a:p>
          <a:p>
            <a:pPr marL="514350" indent="-514350">
              <a:buFont typeface="+mj-lt"/>
              <a:buAutoNum type="romanLcPeriod"/>
            </a:pPr>
            <a:r>
              <a:rPr lang="en-US" sz="2000" dirty="0">
                <a:solidFill>
                  <a:srgbClr val="000000"/>
                </a:solidFill>
              </a:rPr>
              <a:t>the potential demand for a restaurant such as Food Scientist  </a:t>
            </a:r>
          </a:p>
        </p:txBody>
      </p:sp>
    </p:spTree>
    <p:extLst>
      <p:ext uri="{BB962C8B-B14F-4D97-AF65-F5344CB8AC3E}">
        <p14:creationId xmlns:p14="http://schemas.microsoft.com/office/powerpoint/2010/main" val="2386123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841EA57-DEA6-4BE9-B11E-1FBCC76BE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78F9F25-0501-4840-896A-4DCBCE401D9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26240" y="10"/>
            <a:ext cx="6265758" cy="2285990"/>
          </a:xfrm>
          <a:custGeom>
            <a:avLst/>
            <a:gdLst>
              <a:gd name="connsiteX0" fmla="*/ 0 w 6265758"/>
              <a:gd name="connsiteY0" fmla="*/ 0 h 2286000"/>
              <a:gd name="connsiteX1" fmla="*/ 6265758 w 6265758"/>
              <a:gd name="connsiteY1" fmla="*/ 0 h 2286000"/>
              <a:gd name="connsiteX2" fmla="*/ 6265758 w 6265758"/>
              <a:gd name="connsiteY2" fmla="*/ 2286000 h 2286000"/>
              <a:gd name="connsiteX3" fmla="*/ 1062168 w 6265758"/>
              <a:gd name="connsiteY3" fmla="*/ 2286000 h 2286000"/>
              <a:gd name="connsiteX4" fmla="*/ 790683 w 6265758"/>
              <a:gd name="connsiteY4" fmla="*/ 1700078 h 2286000"/>
              <a:gd name="connsiteX5" fmla="*/ 787725 w 6265758"/>
              <a:gd name="connsiteY5" fmla="*/ 1700078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7" name="Picture 6">
            <a:extLst>
              <a:ext uri="{FF2B5EF4-FFF2-40B4-BE49-F238E27FC236}">
                <a16:creationId xmlns:a16="http://schemas.microsoft.com/office/drawing/2014/main" id="{CFF9BC59-B063-4191-B14C-FA71B0566D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2890" b="9356"/>
          <a:stretch/>
        </p:blipFill>
        <p:spPr>
          <a:xfrm>
            <a:off x="6988408" y="2286000"/>
            <a:ext cx="5203590" cy="2286000"/>
          </a:xfrm>
          <a:custGeom>
            <a:avLst/>
            <a:gdLst>
              <a:gd name="connsiteX0" fmla="*/ 0 w 5203590"/>
              <a:gd name="connsiteY0" fmla="*/ 0 h 2286000"/>
              <a:gd name="connsiteX1" fmla="*/ 5203590 w 5203590"/>
              <a:gd name="connsiteY1" fmla="*/ 0 h 2286000"/>
              <a:gd name="connsiteX2" fmla="*/ 5203590 w 5203590"/>
              <a:gd name="connsiteY2" fmla="*/ 2286000 h 2286000"/>
              <a:gd name="connsiteX3" fmla="*/ 1059212 w 5203590"/>
              <a:gd name="connsiteY3" fmla="*/ 2286000 h 2286000"/>
              <a:gd name="connsiteX4" fmla="*/ 925708 w 5203590"/>
              <a:gd name="connsiteY4" fmla="*/ 1997870 h 2286000"/>
              <a:gd name="connsiteX5" fmla="*/ 925707 w 5203590"/>
              <a:gd name="connsiteY5" fmla="*/ 199787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6" name="Picture 5">
            <a:extLst>
              <a:ext uri="{FF2B5EF4-FFF2-40B4-BE49-F238E27FC236}">
                <a16:creationId xmlns:a16="http://schemas.microsoft.com/office/drawing/2014/main" id="{E018BDD4-8EF3-4D86-A841-A1AAE41745F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047618" y="4572000"/>
            <a:ext cx="4144382" cy="2286000"/>
          </a:xfrm>
          <a:custGeom>
            <a:avLst/>
            <a:gdLst>
              <a:gd name="connsiteX0" fmla="*/ 0 w 4144382"/>
              <a:gd name="connsiteY0" fmla="*/ 0 h 2286000"/>
              <a:gd name="connsiteX1" fmla="*/ 4144382 w 4144382"/>
              <a:gd name="connsiteY1" fmla="*/ 0 h 2286000"/>
              <a:gd name="connsiteX2" fmla="*/ 4144382 w 4144382"/>
              <a:gd name="connsiteY2" fmla="*/ 2286000 h 2286000"/>
              <a:gd name="connsiteX3" fmla="*/ 1054581 w 4144382"/>
              <a:gd name="connsiteY3" fmla="*/ 2286000 h 2286000"/>
              <a:gd name="connsiteX4" fmla="*/ 1054581 w 4144382"/>
              <a:gd name="connsiteY4" fmla="*/ 2285999 h 2286000"/>
              <a:gd name="connsiteX5" fmla="*/ 1059211 w 4144382"/>
              <a:gd name="connsiteY5" fmla="*/ 228599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35" name="Freeform 15">
            <a:extLst>
              <a:ext uri="{FF2B5EF4-FFF2-40B4-BE49-F238E27FC236}">
                <a16:creationId xmlns:a16="http://schemas.microsoft.com/office/drawing/2014/main" id="{A26922E4-CEB0-4BFE-BAD1-403E6A417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0203" cy="6858000"/>
          </a:xfrm>
          <a:custGeom>
            <a:avLst/>
            <a:gdLst>
              <a:gd name="connsiteX0" fmla="*/ 0 w 9590203"/>
              <a:gd name="connsiteY0" fmla="*/ 0 h 6858000"/>
              <a:gd name="connsiteX1" fmla="*/ 6414049 w 9590203"/>
              <a:gd name="connsiteY1" fmla="*/ 0 h 6858000"/>
              <a:gd name="connsiteX2" fmla="*/ 9590203 w 9590203"/>
              <a:gd name="connsiteY2" fmla="*/ 6858000 h 6858000"/>
              <a:gd name="connsiteX3" fmla="*/ 0 w 95902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90203" h="6858000">
                <a:moveTo>
                  <a:pt x="0" y="0"/>
                </a:moveTo>
                <a:lnTo>
                  <a:pt x="6414049" y="0"/>
                </a:lnTo>
                <a:lnTo>
                  <a:pt x="9590203" y="6858000"/>
                </a:lnTo>
                <a:lnTo>
                  <a:pt x="0" y="6858000"/>
                </a:ln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8CB536C-42AC-9744-8562-F69B4CCEA5F3}"/>
              </a:ext>
            </a:extLst>
          </p:cNvPr>
          <p:cNvSpPr>
            <a:spLocks noGrp="1"/>
          </p:cNvSpPr>
          <p:nvPr>
            <p:ph type="title"/>
          </p:nvPr>
        </p:nvSpPr>
        <p:spPr>
          <a:xfrm>
            <a:off x="838200" y="365125"/>
            <a:ext cx="5088040" cy="1325563"/>
          </a:xfrm>
        </p:spPr>
        <p:txBody>
          <a:bodyPr>
            <a:normAutofit/>
          </a:bodyPr>
          <a:lstStyle/>
          <a:p>
            <a:r>
              <a:rPr lang="nb-NO" sz="4000" b="1" dirty="0">
                <a:solidFill>
                  <a:srgbClr val="000000"/>
                </a:solidFill>
              </a:rPr>
              <a:t>Data:</a:t>
            </a:r>
          </a:p>
        </p:txBody>
      </p:sp>
      <p:sp>
        <p:nvSpPr>
          <p:cNvPr id="3" name="Content Placeholder 2">
            <a:extLst>
              <a:ext uri="{FF2B5EF4-FFF2-40B4-BE49-F238E27FC236}">
                <a16:creationId xmlns:a16="http://schemas.microsoft.com/office/drawing/2014/main" id="{D7EB69A7-4B2C-3941-A45A-BBB8A1D849A3}"/>
              </a:ext>
            </a:extLst>
          </p:cNvPr>
          <p:cNvSpPr>
            <a:spLocks noGrp="1"/>
          </p:cNvSpPr>
          <p:nvPr>
            <p:ph idx="1"/>
          </p:nvPr>
        </p:nvSpPr>
        <p:spPr>
          <a:xfrm>
            <a:off x="838200" y="2021249"/>
            <a:ext cx="5707565" cy="4155713"/>
          </a:xfrm>
        </p:spPr>
        <p:txBody>
          <a:bodyPr>
            <a:normAutofit/>
          </a:bodyPr>
          <a:lstStyle/>
          <a:p>
            <a:pPr marL="0" indent="0">
              <a:buNone/>
            </a:pPr>
            <a:r>
              <a:rPr lang="en-US" sz="1700" dirty="0">
                <a:solidFill>
                  <a:srgbClr val="000000"/>
                </a:solidFill>
              </a:rPr>
              <a:t>Three types of data have been important in this analysis:</a:t>
            </a:r>
          </a:p>
          <a:p>
            <a:r>
              <a:rPr lang="en-US" sz="1700" b="1" dirty="0">
                <a:solidFill>
                  <a:srgbClr val="000000"/>
                </a:solidFill>
              </a:rPr>
              <a:t>Subway and tramway stations from Wikipedia</a:t>
            </a:r>
            <a:r>
              <a:rPr lang="en-US" sz="1700" dirty="0">
                <a:solidFill>
                  <a:srgbClr val="000000"/>
                </a:solidFill>
              </a:rPr>
              <a:t>: The names of the subway and tramway stations were scraped from two Wikipedia pages. </a:t>
            </a:r>
          </a:p>
          <a:p>
            <a:r>
              <a:rPr lang="en-US" sz="1700" b="1" dirty="0">
                <a:solidFill>
                  <a:srgbClr val="000000"/>
                </a:solidFill>
              </a:rPr>
              <a:t>Geolocation data from </a:t>
            </a:r>
            <a:r>
              <a:rPr lang="en-US" sz="1700" b="1" dirty="0" err="1">
                <a:solidFill>
                  <a:srgbClr val="000000"/>
                </a:solidFill>
              </a:rPr>
              <a:t>GeoPy</a:t>
            </a:r>
            <a:r>
              <a:rPr lang="en-US" sz="1700" dirty="0">
                <a:solidFill>
                  <a:srgbClr val="000000"/>
                </a:solidFill>
              </a:rPr>
              <a:t>: Geolocation data was used to find the Decimal Degrees (DD) coordinates for the different  stations in Oslo. The coordinates were downloaded using </a:t>
            </a:r>
            <a:r>
              <a:rPr lang="en-US" sz="1700" dirty="0" err="1">
                <a:solidFill>
                  <a:srgbClr val="000000"/>
                </a:solidFill>
              </a:rPr>
              <a:t>GeoPy</a:t>
            </a:r>
            <a:r>
              <a:rPr lang="en-US" sz="1700" dirty="0">
                <a:solidFill>
                  <a:srgbClr val="000000"/>
                </a:solidFill>
              </a:rPr>
              <a:t> (</a:t>
            </a:r>
            <a:r>
              <a:rPr lang="en-US" sz="1700" dirty="0">
                <a:solidFill>
                  <a:srgbClr val="000000"/>
                </a:solidFill>
                <a:hlinkClick r:id="rId5"/>
              </a:rPr>
              <a:t>https://geopy.readthedocs.io/en/stable/</a:t>
            </a:r>
            <a:r>
              <a:rPr lang="en-US" sz="1700" dirty="0">
                <a:solidFill>
                  <a:srgbClr val="000000"/>
                </a:solidFill>
              </a:rPr>
              <a:t>)</a:t>
            </a:r>
          </a:p>
          <a:p>
            <a:r>
              <a:rPr lang="en-US" sz="1700" b="1" dirty="0">
                <a:solidFill>
                  <a:srgbClr val="000000"/>
                </a:solidFill>
              </a:rPr>
              <a:t>Venue data from Foursquare</a:t>
            </a:r>
            <a:r>
              <a:rPr lang="en-US" sz="1700" dirty="0">
                <a:solidFill>
                  <a:srgbClr val="000000"/>
                </a:solidFill>
              </a:rPr>
              <a:t>: Location data on venues was accessed and downloaded through Foursquare API (</a:t>
            </a:r>
            <a:r>
              <a:rPr lang="en-US" sz="1700" dirty="0">
                <a:solidFill>
                  <a:srgbClr val="000000"/>
                </a:solidFill>
                <a:hlinkClick r:id="rId6"/>
              </a:rPr>
              <a:t>https://foursquare.com</a:t>
            </a:r>
            <a:r>
              <a:rPr lang="en-US" sz="1700" dirty="0">
                <a:solidFill>
                  <a:srgbClr val="000000"/>
                </a:solidFill>
              </a:rPr>
              <a:t>). The venues were selected by specifying an area in each district that was the size of a circle with a radius of 1000 meters for downtown locations and 2000 meters for residential</a:t>
            </a:r>
            <a:r>
              <a:rPr lang="nb-NO" sz="1700" dirty="0">
                <a:solidFill>
                  <a:srgbClr val="000000"/>
                </a:solidFill>
              </a:rPr>
              <a:t> locations. </a:t>
            </a:r>
          </a:p>
        </p:txBody>
      </p:sp>
    </p:spTree>
    <p:extLst>
      <p:ext uri="{BB962C8B-B14F-4D97-AF65-F5344CB8AC3E}">
        <p14:creationId xmlns:p14="http://schemas.microsoft.com/office/powerpoint/2010/main" val="2073311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AA35455-9CFB-2A43-B9F5-F0E8F9E26452}"/>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Methods -  Competition</a:t>
            </a:r>
            <a:endParaRPr lang="nb-NO" dirty="0">
              <a:solidFill>
                <a:srgbClr val="FFFFFF"/>
              </a:solidFill>
            </a:endParaRPr>
          </a:p>
        </p:txBody>
      </p:sp>
      <p:sp>
        <p:nvSpPr>
          <p:cNvPr id="3" name="Content Placeholder 2">
            <a:extLst>
              <a:ext uri="{FF2B5EF4-FFF2-40B4-BE49-F238E27FC236}">
                <a16:creationId xmlns:a16="http://schemas.microsoft.com/office/drawing/2014/main" id="{45B571A2-11B0-564A-B422-744A5A2BA7B6}"/>
              </a:ext>
            </a:extLst>
          </p:cNvPr>
          <p:cNvSpPr>
            <a:spLocks noGrp="1"/>
          </p:cNvSpPr>
          <p:nvPr>
            <p:ph idx="1"/>
          </p:nvPr>
        </p:nvSpPr>
        <p:spPr>
          <a:xfrm>
            <a:off x="6090574" y="801866"/>
            <a:ext cx="5306084" cy="5230634"/>
          </a:xfrm>
        </p:spPr>
        <p:txBody>
          <a:bodyPr anchor="ctr">
            <a:normAutofit/>
          </a:bodyPr>
          <a:lstStyle/>
          <a:p>
            <a:pPr marL="0" indent="0">
              <a:buNone/>
            </a:pPr>
            <a:r>
              <a:rPr lang="en-US" sz="2200" dirty="0">
                <a:solidFill>
                  <a:srgbClr val="000000"/>
                </a:solidFill>
              </a:rPr>
              <a:t>Since Food Scientist is a Chinese restaurant, it is mostly concerned with competition from other Chinese restaurants (direct competition) and somewhat concerned with competition from other Asian restaurants (indirect competition). To measure the level of direct and indirect competition, we will employ the following formula:</a:t>
            </a:r>
          </a:p>
          <a:p>
            <a:r>
              <a:rPr lang="en-US" sz="2200" b="1" dirty="0">
                <a:solidFill>
                  <a:srgbClr val="000000"/>
                </a:solidFill>
              </a:rPr>
              <a:t>Direct competition </a:t>
            </a:r>
            <a:r>
              <a:rPr lang="en-US" sz="2200" dirty="0">
                <a:solidFill>
                  <a:srgbClr val="000000"/>
                </a:solidFill>
              </a:rPr>
              <a:t>= The percentage of Chinese restaurants relative to other restaurants in the district</a:t>
            </a:r>
          </a:p>
          <a:p>
            <a:r>
              <a:rPr lang="en-US" sz="2200" b="1" dirty="0">
                <a:solidFill>
                  <a:srgbClr val="000000"/>
                </a:solidFill>
              </a:rPr>
              <a:t>Indirect competition</a:t>
            </a:r>
            <a:r>
              <a:rPr lang="en-US" sz="2200" dirty="0">
                <a:solidFill>
                  <a:srgbClr val="000000"/>
                </a:solidFill>
              </a:rPr>
              <a:t> = The percentage of other Asian restaurants relative to other restaurants in the district</a:t>
            </a:r>
          </a:p>
          <a:p>
            <a:pPr marL="0" indent="0">
              <a:buNone/>
            </a:pPr>
            <a:endParaRPr lang="nb-NO" sz="2200" dirty="0">
              <a:solidFill>
                <a:srgbClr val="000000"/>
              </a:solidFill>
            </a:endParaRPr>
          </a:p>
        </p:txBody>
      </p:sp>
    </p:spTree>
    <p:extLst>
      <p:ext uri="{BB962C8B-B14F-4D97-AF65-F5344CB8AC3E}">
        <p14:creationId xmlns:p14="http://schemas.microsoft.com/office/powerpoint/2010/main" val="1776516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1006</Words>
  <Application>Microsoft Office PowerPoint</Application>
  <PresentationFormat>Widescreen</PresentationFormat>
  <Paragraphs>76</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An Analysis of the Culinary   Scene in Oslo, Norway – using K-Means, Foursquare and GeoPy </vt:lpstr>
      <vt:lpstr>Background &amp; Inspiration</vt:lpstr>
      <vt:lpstr>The Case: </vt:lpstr>
      <vt:lpstr>Location of their existing restaurant</vt:lpstr>
      <vt:lpstr>A good location for a new restaurant …</vt:lpstr>
      <vt:lpstr>How do we find potential restaurant locations?</vt:lpstr>
      <vt:lpstr>How will we carry out the analysis?</vt:lpstr>
      <vt:lpstr>Data:</vt:lpstr>
      <vt:lpstr>Methods -  Competition</vt:lpstr>
      <vt:lpstr>Methods - Demand</vt:lpstr>
      <vt:lpstr>Direct Competition from other Chinese Restaurants:</vt:lpstr>
      <vt:lpstr>Indirect Competition from other Asian Restaurants:</vt:lpstr>
      <vt:lpstr>Elbow Analysis</vt:lpstr>
      <vt:lpstr>Cluster Analysis:</vt:lpstr>
      <vt:lpstr>Conclusion</vt:lpstr>
      <vt:lpstr>Good Alternatives:</vt:lpstr>
      <vt:lpstr>Best alternative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the Culinary   Scene in Oslo, Norway – using K-Means, Foursquare and GeoPy </dc:title>
  <dc:creator>Arne Martin Fevolden</dc:creator>
  <cp:lastModifiedBy>Arne Fevolden</cp:lastModifiedBy>
  <cp:revision>17</cp:revision>
  <dcterms:created xsi:type="dcterms:W3CDTF">2019-08-19T21:09:43Z</dcterms:created>
  <dcterms:modified xsi:type="dcterms:W3CDTF">2019-08-21T11:38:01Z</dcterms:modified>
</cp:coreProperties>
</file>